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ags/tag38.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23.xml" ContentType="application/vnd.openxmlformats-officedocument.presentationml.notesSlide+xml"/>
  <Override PartName="/ppt/tags/tag45.xml" ContentType="application/vnd.openxmlformats-officedocument.presentationml.tags+xml"/>
  <Override PartName="/docProps/custom.xml" ContentType="application/vnd.openxmlformats-officedocument.custom-properties+xml"/>
  <Override PartName="/ppt/notesSlides/notesSlide12.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diagrams/layout1.xml" ContentType="application/vnd.openxmlformats-officedocument.drawingml.diagramLayout+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53.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tags/tag58.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notesSlides/notesSlide25.xml" ContentType="application/vnd.openxmlformats-officedocument.presentationml.notesSlide+xml"/>
  <Override PartName="/ppt/tags/tag47.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tags/tag36.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quickStyle1.xml" ContentType="application/vnd.openxmlformats-officedocument.drawingml.diagramStyle+xml"/>
  <Override PartName="/ppt/tags/tag3.xml" ContentType="application/vnd.openxmlformats-officedocument.presentationml.tags+xml"/>
  <Default Extension="jpeg" ContentType="image/jpeg"/>
  <Override PartName="/ppt/tags/tag59.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37.xml" ContentType="application/vnd.openxmlformats-officedocument.presentationml.tags+xml"/>
  <Override PartName="/ppt/tags/tag48.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55.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notesSlides/notesSlide34.xml" ContentType="application/vnd.openxmlformats-officedocument.presentationml.notesSlide+xml"/>
  <Override PartName="/ppt/tags/tag56.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8"/>
  </p:notesMasterIdLst>
  <p:sldIdLst>
    <p:sldId id="256" r:id="rId2"/>
    <p:sldId id="265" r:id="rId3"/>
    <p:sldId id="259" r:id="rId4"/>
    <p:sldId id="304" r:id="rId5"/>
    <p:sldId id="357" r:id="rId6"/>
    <p:sldId id="481" r:id="rId7"/>
    <p:sldId id="362" r:id="rId8"/>
    <p:sldId id="363" r:id="rId9"/>
    <p:sldId id="358" r:id="rId10"/>
    <p:sldId id="359" r:id="rId11"/>
    <p:sldId id="355" r:id="rId12"/>
    <p:sldId id="716" r:id="rId13"/>
    <p:sldId id="305" r:id="rId14"/>
    <p:sldId id="684" r:id="rId15"/>
    <p:sldId id="685" r:id="rId16"/>
    <p:sldId id="686" r:id="rId17"/>
    <p:sldId id="691" r:id="rId18"/>
    <p:sldId id="687" r:id="rId19"/>
    <p:sldId id="688" r:id="rId20"/>
    <p:sldId id="717" r:id="rId21"/>
    <p:sldId id="306" r:id="rId22"/>
    <p:sldId id="308" r:id="rId23"/>
    <p:sldId id="307" r:id="rId24"/>
    <p:sldId id="309" r:id="rId25"/>
    <p:sldId id="752" r:id="rId26"/>
    <p:sldId id="750" r:id="rId27"/>
    <p:sldId id="336" r:id="rId28"/>
    <p:sldId id="718" r:id="rId29"/>
    <p:sldId id="695" r:id="rId30"/>
    <p:sldId id="279" r:id="rId31"/>
    <p:sldId id="330" r:id="rId32"/>
    <p:sldId id="303" r:id="rId33"/>
    <p:sldId id="332" r:id="rId34"/>
    <p:sldId id="334" r:id="rId35"/>
    <p:sldId id="720" r:id="rId36"/>
    <p:sldId id="677" r:id="rId37"/>
    <p:sldId id="340" r:id="rId38"/>
    <p:sldId id="349" r:id="rId39"/>
    <p:sldId id="341" r:id="rId40"/>
    <p:sldId id="345" r:id="rId41"/>
    <p:sldId id="342" r:id="rId42"/>
    <p:sldId id="344" r:id="rId43"/>
    <p:sldId id="678" r:id="rId44"/>
    <p:sldId id="343" r:id="rId45"/>
    <p:sldId id="679" r:id="rId46"/>
    <p:sldId id="715" r:id="rId47"/>
    <p:sldId id="346" r:id="rId48"/>
    <p:sldId id="749" r:id="rId49"/>
    <p:sldId id="390" r:id="rId50"/>
    <p:sldId id="392" r:id="rId51"/>
    <p:sldId id="394" r:id="rId52"/>
    <p:sldId id="395" r:id="rId53"/>
    <p:sldId id="396" r:id="rId54"/>
    <p:sldId id="400" r:id="rId55"/>
    <p:sldId id="402" r:id="rId56"/>
    <p:sldId id="480" r:id="rId57"/>
    <p:sldId id="414" r:id="rId58"/>
    <p:sldId id="727" r:id="rId59"/>
    <p:sldId id="413" r:id="rId60"/>
    <p:sldId id="479" r:id="rId61"/>
    <p:sldId id="419" r:id="rId62"/>
    <p:sldId id="421" r:id="rId63"/>
    <p:sldId id="731" r:id="rId64"/>
    <p:sldId id="732" r:id="rId65"/>
    <p:sldId id="736" r:id="rId66"/>
    <p:sldId id="737" r:id="rId67"/>
    <p:sldId id="740" r:id="rId68"/>
    <p:sldId id="741" r:id="rId69"/>
    <p:sldId id="745" r:id="rId70"/>
    <p:sldId id="743" r:id="rId71"/>
    <p:sldId id="746" r:id="rId72"/>
    <p:sldId id="747" r:id="rId73"/>
    <p:sldId id="812" r:id="rId74"/>
    <p:sldId id="813" r:id="rId75"/>
    <p:sldId id="818" r:id="rId76"/>
    <p:sldId id="821" r:id="rId77"/>
    <p:sldId id="814" r:id="rId78"/>
    <p:sldId id="815" r:id="rId79"/>
    <p:sldId id="817" r:id="rId80"/>
    <p:sldId id="824" r:id="rId81"/>
    <p:sldId id="825" r:id="rId82"/>
    <p:sldId id="823" r:id="rId83"/>
    <p:sldId id="693" r:id="rId84"/>
    <p:sldId id="728" r:id="rId85"/>
    <p:sldId id="751" r:id="rId86"/>
    <p:sldId id="748"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5" autoAdjust="0"/>
    <p:restoredTop sz="94003" autoAdjust="0"/>
  </p:normalViewPr>
  <p:slideViewPr>
    <p:cSldViewPr snapToGrid="0">
      <p:cViewPr varScale="1">
        <p:scale>
          <a:sx n="83" d="100"/>
          <a:sy n="83" d="100"/>
        </p:scale>
        <p:origin x="-658" y="-6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A6A25F6-60C7-4464-AB37-6FEAF39D83A0}" type="doc">
      <dgm:prSet loTypeId="urn:microsoft.com/office/officeart/2008/layout/AlternatingHexagons" loCatId="list" qsTypeId="urn:microsoft.com/office/officeart/2005/8/quickstyle/simple1#1" qsCatId="simple" csTypeId="urn:microsoft.com/office/officeart/2005/8/colors/accent1_2#1" csCatId="accent1" phldr="1"/>
      <dgm:spPr/>
      <dgm:t>
        <a:bodyPr/>
        <a:lstStyle/>
        <a:p>
          <a:endParaRPr lang="en-IN"/>
        </a:p>
      </dgm:t>
    </dgm:pt>
    <dgm:pt modelId="{5755ADAE-7C3A-4010-A774-765920E05DD7}">
      <dgm:prSet custT="1"/>
      <dgm:spPr/>
      <dgm:t>
        <a:bodyPr/>
        <a:lstStyle/>
        <a:p>
          <a:pPr rtl="0"/>
          <a:r>
            <a:rPr lang="en-GB" sz="1800" b="1" dirty="0" smtClean="0">
              <a:solidFill>
                <a:schemeClr val="tx1"/>
              </a:solidFill>
            </a:rPr>
            <a:t>SVD</a:t>
          </a:r>
          <a:endParaRPr lang="en-IN" sz="1800" b="1" dirty="0">
            <a:solidFill>
              <a:schemeClr val="tx1"/>
            </a:solidFill>
          </a:endParaRPr>
        </a:p>
      </dgm:t>
    </dgm:pt>
    <dgm:pt modelId="{44F04C29-85C0-48D4-8F73-C328DDE8072A}" type="parTrans" cxnId="{B1F9D3D0-2141-46A7-95E3-403195806620}">
      <dgm:prSet/>
      <dgm:spPr/>
      <dgm:t>
        <a:bodyPr/>
        <a:lstStyle/>
        <a:p>
          <a:endParaRPr lang="en-IN"/>
        </a:p>
      </dgm:t>
    </dgm:pt>
    <dgm:pt modelId="{45A1FE0E-58EF-4FB2-90A3-D3C856FF0F3D}" type="sibTrans" cxnId="{B1F9D3D0-2141-46A7-95E3-403195806620}">
      <dgm:prSet/>
      <dgm:spPr>
        <a:solidFill>
          <a:schemeClr val="bg1"/>
        </a:solidFill>
      </dgm:spPr>
      <dgm:t>
        <a:bodyPr/>
        <a:lstStyle/>
        <a:p>
          <a:endParaRPr lang="en-IN"/>
        </a:p>
      </dgm:t>
    </dgm:pt>
    <dgm:pt modelId="{6D279D35-3DD2-4CDB-8724-AA865F57AD08}">
      <dgm:prSet phldr="0" custT="1"/>
      <dgm:spPr>
        <a:solidFill>
          <a:schemeClr val="accent4">
            <a:lumMod val="60000"/>
            <a:lumOff val="40000"/>
          </a:schemeClr>
        </a:solidFill>
      </dgm:spPr>
      <dgm:t>
        <a:bodyPr vert="horz" wrap="square"/>
        <a:lstStyle/>
        <a:p>
          <a:pPr>
            <a:lnSpc>
              <a:spcPct val="100000"/>
            </a:lnSpc>
            <a:spcBef>
              <a:spcPct val="0"/>
            </a:spcBef>
            <a:spcAft>
              <a:spcPct val="35000"/>
            </a:spcAft>
          </a:pPr>
          <a:r>
            <a:rPr lang="en-GB" sz="1400" b="1" dirty="0" smtClean="0">
              <a:solidFill>
                <a:schemeClr val="tx1"/>
              </a:solidFill>
            </a:rPr>
            <a:t>Prosthetic valve dysfunction</a:t>
          </a:r>
        </a:p>
      </dgm:t>
    </dgm:pt>
    <dgm:pt modelId="{D1EFE7C3-2247-4CA3-960C-603D2BF21101}" type="parTrans" cxnId="{9B1A1168-734C-4888-86B7-DB5E409F573D}">
      <dgm:prSet/>
      <dgm:spPr/>
      <dgm:t>
        <a:bodyPr/>
        <a:lstStyle/>
        <a:p>
          <a:endParaRPr lang="en-IN"/>
        </a:p>
      </dgm:t>
    </dgm:pt>
    <dgm:pt modelId="{FF84AD2F-D225-42E5-8C0F-38EE68B1D2F5}" type="sibTrans" cxnId="{9B1A1168-734C-4888-86B7-DB5E409F573D}">
      <dgm:prSet custT="1"/>
      <dgm:spPr>
        <a:solidFill>
          <a:schemeClr val="accent1"/>
        </a:solidFill>
      </dgm:spPr>
      <dgm:t>
        <a:bodyPr/>
        <a:lstStyle/>
        <a:p>
          <a:r>
            <a:rPr lang="en-GB" sz="1800" b="1" dirty="0" smtClean="0">
              <a:solidFill>
                <a:schemeClr val="tx1"/>
              </a:solidFill>
            </a:rPr>
            <a:t>PPM</a:t>
          </a:r>
          <a:endParaRPr lang="en-IN" sz="1800" b="1" dirty="0">
            <a:solidFill>
              <a:schemeClr val="tx1"/>
            </a:solidFill>
          </a:endParaRPr>
        </a:p>
      </dgm:t>
    </dgm:pt>
    <dgm:pt modelId="{72FC28D7-BDAE-4476-9D2A-671EEEDFEEA2}">
      <dgm:prSet phldr="0" custT="0"/>
      <dgm:spPr/>
      <dgm:t>
        <a:bodyPr vert="horz" wrap="square"/>
        <a:lstStyle/>
        <a:p>
          <a:pPr>
            <a:lnSpc>
              <a:spcPct val="100000"/>
            </a:lnSpc>
            <a:spcBef>
              <a:spcPct val="0"/>
            </a:spcBef>
            <a:spcAft>
              <a:spcPct val="15000"/>
            </a:spcAft>
          </a:pPr>
          <a:endParaRPr lang="en-GB"/>
        </a:p>
      </dgm:t>
    </dgm:pt>
    <dgm:pt modelId="{28B9A86F-EA69-4208-8B77-92C3F3A84A1E}" type="parTrans" cxnId="{9D0E9999-7214-4D00-BA3D-60BC6D7D47A0}">
      <dgm:prSet/>
      <dgm:spPr/>
      <dgm:t>
        <a:bodyPr/>
        <a:lstStyle/>
        <a:p>
          <a:endParaRPr lang="en-IN"/>
        </a:p>
      </dgm:t>
    </dgm:pt>
    <dgm:pt modelId="{B75DA2C9-61B1-429A-A305-D3A4A0CE2D31}" type="sibTrans" cxnId="{9D0E9999-7214-4D00-BA3D-60BC6D7D47A0}">
      <dgm:prSet/>
      <dgm:spPr/>
      <dgm:t>
        <a:bodyPr/>
        <a:lstStyle/>
        <a:p>
          <a:endParaRPr lang="en-IN"/>
        </a:p>
      </dgm:t>
    </dgm:pt>
    <dgm:pt modelId="{C3A86151-EE5C-449C-83A5-BB526B222276}">
      <dgm:prSet custT="1"/>
      <dgm:spPr/>
      <dgm:t>
        <a:bodyPr/>
        <a:lstStyle/>
        <a:p>
          <a:pPr rtl="0"/>
          <a:r>
            <a:rPr lang="en-GB" sz="1600" b="1" dirty="0" smtClean="0">
              <a:solidFill>
                <a:schemeClr val="tx1"/>
              </a:solidFill>
            </a:rPr>
            <a:t>Endocarditis</a:t>
          </a:r>
          <a:endParaRPr lang="en-IN" sz="1100" b="1" dirty="0">
            <a:solidFill>
              <a:schemeClr val="tx1"/>
            </a:solidFill>
          </a:endParaRPr>
        </a:p>
      </dgm:t>
    </dgm:pt>
    <dgm:pt modelId="{5678EEFE-FFFD-42C6-98AC-55829ADDC1AB}" type="parTrans" cxnId="{01D3A34A-178A-476F-AE6F-FEDB5F6C3411}">
      <dgm:prSet/>
      <dgm:spPr/>
      <dgm:t>
        <a:bodyPr/>
        <a:lstStyle/>
        <a:p>
          <a:endParaRPr lang="en-IN"/>
        </a:p>
      </dgm:t>
    </dgm:pt>
    <dgm:pt modelId="{3D2CB376-EE4D-4CC2-9672-8DC5C459F874}" type="sibTrans" cxnId="{01D3A34A-178A-476F-AE6F-FEDB5F6C3411}">
      <dgm:prSet custT="1"/>
      <dgm:spPr>
        <a:solidFill>
          <a:schemeClr val="accent1"/>
        </a:solidFill>
      </dgm:spPr>
      <dgm:t>
        <a:bodyPr/>
        <a:lstStyle/>
        <a:p>
          <a:r>
            <a:rPr lang="en-GB" sz="1800" b="1" dirty="0" smtClean="0">
              <a:solidFill>
                <a:schemeClr val="tx1"/>
              </a:solidFill>
            </a:rPr>
            <a:t>PVL</a:t>
          </a:r>
          <a:endParaRPr lang="en-IN" sz="1800" b="1" dirty="0">
            <a:solidFill>
              <a:schemeClr val="tx1"/>
            </a:solidFill>
          </a:endParaRPr>
        </a:p>
      </dgm:t>
    </dgm:pt>
    <dgm:pt modelId="{D7DB0CDE-B484-46EB-9294-53A220174379}">
      <dgm:prSet phldr="0" custT="0"/>
      <dgm:spPr/>
      <dgm:t>
        <a:bodyPr vert="horz" wrap="square"/>
        <a:lstStyle/>
        <a:p>
          <a:pPr>
            <a:lnSpc>
              <a:spcPct val="100000"/>
            </a:lnSpc>
            <a:spcBef>
              <a:spcPct val="0"/>
            </a:spcBef>
            <a:spcAft>
              <a:spcPct val="15000"/>
            </a:spcAft>
          </a:pPr>
          <a:endParaRPr lang="en-GB"/>
        </a:p>
      </dgm:t>
    </dgm:pt>
    <dgm:pt modelId="{5F3C608B-20FA-47D9-A594-A513C1002513}" type="parTrans" cxnId="{E8B161F3-F1E0-489A-BB90-C72243E3B342}">
      <dgm:prSet/>
      <dgm:spPr/>
      <dgm:t>
        <a:bodyPr/>
        <a:lstStyle/>
        <a:p>
          <a:endParaRPr lang="en-IN"/>
        </a:p>
      </dgm:t>
    </dgm:pt>
    <dgm:pt modelId="{7B9EAF51-BA04-4861-9877-C75A1370DBCB}" type="sibTrans" cxnId="{E8B161F3-F1E0-489A-BB90-C72243E3B342}">
      <dgm:prSet/>
      <dgm:spPr/>
      <dgm:t>
        <a:bodyPr/>
        <a:lstStyle/>
        <a:p>
          <a:endParaRPr lang="en-IN"/>
        </a:p>
      </dgm:t>
    </dgm:pt>
    <dgm:pt modelId="{B1C37479-D1C2-41B4-9639-677E2134E824}">
      <dgm:prSet custT="1"/>
      <dgm:spPr/>
      <dgm:t>
        <a:bodyPr/>
        <a:lstStyle/>
        <a:p>
          <a:r>
            <a:rPr lang="en-GB" sz="1400" b="1" dirty="0" smtClean="0">
              <a:solidFill>
                <a:schemeClr val="tx1"/>
              </a:solidFill>
            </a:rPr>
            <a:t>thrombus</a:t>
          </a:r>
          <a:endParaRPr lang="en-IN" sz="1400" b="1" dirty="0">
            <a:solidFill>
              <a:schemeClr val="tx1"/>
            </a:solidFill>
          </a:endParaRPr>
        </a:p>
      </dgm:t>
    </dgm:pt>
    <dgm:pt modelId="{E89DF21B-AABB-40E1-9390-2E189DCBD122}" type="parTrans" cxnId="{31B32C53-19CF-4A59-AF7B-8F68C36CC43F}">
      <dgm:prSet/>
      <dgm:spPr/>
      <dgm:t>
        <a:bodyPr/>
        <a:lstStyle/>
        <a:p>
          <a:endParaRPr lang="en-IN"/>
        </a:p>
      </dgm:t>
    </dgm:pt>
    <dgm:pt modelId="{07E8B624-AF6A-4EF8-A538-A08EE1F961B7}" type="sibTrans" cxnId="{31B32C53-19CF-4A59-AF7B-8F68C36CC43F}">
      <dgm:prSet/>
      <dgm:spPr/>
      <dgm:t>
        <a:bodyPr/>
        <a:lstStyle/>
        <a:p>
          <a:r>
            <a:rPr lang="en-GB" b="1" dirty="0" smtClean="0">
              <a:solidFill>
                <a:schemeClr val="tx1"/>
              </a:solidFill>
            </a:rPr>
            <a:t>Non structural </a:t>
          </a:r>
          <a:r>
            <a:rPr lang="en-GB" b="1" dirty="0" err="1" smtClean="0">
              <a:solidFill>
                <a:schemeClr val="tx1"/>
              </a:solidFill>
            </a:rPr>
            <a:t>valvular</a:t>
          </a:r>
          <a:r>
            <a:rPr lang="en-GB" b="1" dirty="0" smtClean="0">
              <a:solidFill>
                <a:schemeClr val="tx1"/>
              </a:solidFill>
            </a:rPr>
            <a:t> dysfunction</a:t>
          </a:r>
          <a:endParaRPr lang="en-IN" b="1" dirty="0">
            <a:solidFill>
              <a:schemeClr val="tx1"/>
            </a:solidFill>
          </a:endParaRPr>
        </a:p>
      </dgm:t>
    </dgm:pt>
    <dgm:pt modelId="{F1E5DC1F-FFD3-4600-BB48-A7ED98182D6D}">
      <dgm:prSet phldr="0" custT="0"/>
      <dgm:spPr/>
      <dgm:t>
        <a:bodyPr vert="horz" wrap="square"/>
        <a:lstStyle/>
        <a:p>
          <a:pPr>
            <a:lnSpc>
              <a:spcPct val="100000"/>
            </a:lnSpc>
            <a:spcBef>
              <a:spcPct val="0"/>
            </a:spcBef>
            <a:spcAft>
              <a:spcPct val="35000"/>
            </a:spcAft>
          </a:pPr>
          <a:r>
            <a:rPr lang="en-GB" b="1" dirty="0">
              <a:solidFill>
                <a:schemeClr val="tx1"/>
              </a:solidFill>
            </a:rPr>
            <a:t>Bleeding </a:t>
          </a:r>
        </a:p>
      </dgm:t>
    </dgm:pt>
    <dgm:pt modelId="{BA21CC88-E6F4-44A0-B018-B6018C1F5E99}" type="parTrans" cxnId="{F4F51708-DD6E-4878-954B-D1D5A884D02B}">
      <dgm:prSet/>
      <dgm:spPr/>
      <dgm:t>
        <a:bodyPr/>
        <a:lstStyle/>
        <a:p>
          <a:endParaRPr lang="en-IN"/>
        </a:p>
      </dgm:t>
    </dgm:pt>
    <dgm:pt modelId="{22228ECF-D70A-4AEF-8BCC-9EBCF5BC2448}" type="sibTrans" cxnId="{F4F51708-DD6E-4878-954B-D1D5A884D02B}">
      <dgm:prSet/>
      <dgm:spPr>
        <a:solidFill>
          <a:schemeClr val="bg1"/>
        </a:solidFill>
      </dgm:spPr>
      <dgm:t>
        <a:bodyPr/>
        <a:lstStyle/>
        <a:p>
          <a:endParaRPr lang="en-IN"/>
        </a:p>
      </dgm:t>
    </dgm:pt>
    <dgm:pt modelId="{DB3837BE-A72E-492A-BD60-E0157A7CCE80}" type="pres">
      <dgm:prSet presAssocID="{7A6A25F6-60C7-4464-AB37-6FEAF39D83A0}" presName="Name0" presStyleCnt="0">
        <dgm:presLayoutVars>
          <dgm:chMax/>
          <dgm:chPref/>
          <dgm:dir/>
          <dgm:animLvl val="lvl"/>
        </dgm:presLayoutVars>
      </dgm:prSet>
      <dgm:spPr/>
      <dgm:t>
        <a:bodyPr/>
        <a:lstStyle/>
        <a:p>
          <a:endParaRPr lang="en-IN"/>
        </a:p>
      </dgm:t>
    </dgm:pt>
    <dgm:pt modelId="{5A71EBFE-E36E-4DFA-BEAF-F16005763AE2}" type="pres">
      <dgm:prSet presAssocID="{5755ADAE-7C3A-4010-A774-765920E05DD7}" presName="composite" presStyleCnt="0"/>
      <dgm:spPr/>
    </dgm:pt>
    <dgm:pt modelId="{9C715D3C-4FF6-43F0-BB28-5C04A586960F}" type="pres">
      <dgm:prSet presAssocID="{5755ADAE-7C3A-4010-A774-765920E05DD7}" presName="Parent1" presStyleLbl="node1" presStyleIdx="0" presStyleCnt="10" custLinFactX="-6864" custLinFactNeighborX="-100000" custLinFactNeighborY="-3125">
        <dgm:presLayoutVars>
          <dgm:chMax val="1"/>
          <dgm:chPref val="1"/>
          <dgm:bulletEnabled val="1"/>
        </dgm:presLayoutVars>
      </dgm:prSet>
      <dgm:spPr/>
      <dgm:t>
        <a:bodyPr/>
        <a:lstStyle/>
        <a:p>
          <a:endParaRPr lang="en-IN"/>
        </a:p>
      </dgm:t>
    </dgm:pt>
    <dgm:pt modelId="{69188F60-0E9E-4CDA-B3C7-6CACDF87CDD9}" type="pres">
      <dgm:prSet presAssocID="{5755ADAE-7C3A-4010-A774-765920E05DD7}" presName="Childtext1" presStyleLbl="revTx" presStyleIdx="0" presStyleCnt="5">
        <dgm:presLayoutVars>
          <dgm:chMax val="0"/>
          <dgm:chPref val="0"/>
          <dgm:bulletEnabled val="1"/>
        </dgm:presLayoutVars>
      </dgm:prSet>
      <dgm:spPr/>
    </dgm:pt>
    <dgm:pt modelId="{64D54F2B-C56E-488C-913F-B666008F32F3}" type="pres">
      <dgm:prSet presAssocID="{5755ADAE-7C3A-4010-A774-765920E05DD7}" presName="BalanceSpacing" presStyleCnt="0"/>
      <dgm:spPr/>
    </dgm:pt>
    <dgm:pt modelId="{5D8EC73D-3014-4EC4-B25B-FF153B202508}" type="pres">
      <dgm:prSet presAssocID="{5755ADAE-7C3A-4010-A774-765920E05DD7}" presName="BalanceSpacing1" presStyleCnt="0"/>
      <dgm:spPr/>
    </dgm:pt>
    <dgm:pt modelId="{5357B7A9-FA67-40C9-9715-8C4AE364A52D}" type="pres">
      <dgm:prSet presAssocID="{45A1FE0E-58EF-4FB2-90A3-D3C856FF0F3D}" presName="Accent1Text" presStyleLbl="node1" presStyleIdx="1" presStyleCnt="10" custLinFactX="2992" custLinFactY="137528" custLinFactNeighborX="100000" custLinFactNeighborY="200000"/>
      <dgm:spPr/>
      <dgm:t>
        <a:bodyPr/>
        <a:lstStyle/>
        <a:p>
          <a:endParaRPr lang="en-IN"/>
        </a:p>
      </dgm:t>
    </dgm:pt>
    <dgm:pt modelId="{580A02A4-0210-480D-8747-6C67AF40621B}" type="pres">
      <dgm:prSet presAssocID="{45A1FE0E-58EF-4FB2-90A3-D3C856FF0F3D}" presName="spaceBetweenRectangles" presStyleCnt="0"/>
      <dgm:spPr/>
    </dgm:pt>
    <dgm:pt modelId="{447D87A8-6F2B-4292-AADA-11BF95E05FC9}" type="pres">
      <dgm:prSet presAssocID="{6D279D35-3DD2-4CDB-8724-AA865F57AD08}" presName="composite" presStyleCnt="0"/>
      <dgm:spPr/>
    </dgm:pt>
    <dgm:pt modelId="{D8E0CE10-3FC6-43B7-9031-9C2829CE6D23}" type="pres">
      <dgm:prSet presAssocID="{6D279D35-3DD2-4CDB-8724-AA865F57AD08}" presName="Parent1" presStyleLbl="node1" presStyleIdx="2" presStyleCnt="10">
        <dgm:presLayoutVars>
          <dgm:chMax val="1"/>
          <dgm:chPref val="1"/>
          <dgm:bulletEnabled val="1"/>
        </dgm:presLayoutVars>
      </dgm:prSet>
      <dgm:spPr/>
      <dgm:t>
        <a:bodyPr/>
        <a:lstStyle/>
        <a:p>
          <a:endParaRPr lang="en-IN"/>
        </a:p>
      </dgm:t>
    </dgm:pt>
    <dgm:pt modelId="{84FA70F4-1D89-4AD7-B41A-38222C42980A}" type="pres">
      <dgm:prSet presAssocID="{6D279D35-3DD2-4CDB-8724-AA865F57AD08}" presName="Childtext1" presStyleLbl="revTx" presStyleIdx="1" presStyleCnt="5">
        <dgm:presLayoutVars>
          <dgm:chMax val="0"/>
          <dgm:chPref val="0"/>
          <dgm:bulletEnabled val="1"/>
        </dgm:presLayoutVars>
      </dgm:prSet>
      <dgm:spPr/>
      <dgm:t>
        <a:bodyPr/>
        <a:lstStyle/>
        <a:p>
          <a:endParaRPr lang="en-IN"/>
        </a:p>
      </dgm:t>
    </dgm:pt>
    <dgm:pt modelId="{B273D9CE-9C39-4D4A-B7A5-F61E00AF435A}" type="pres">
      <dgm:prSet presAssocID="{6D279D35-3DD2-4CDB-8724-AA865F57AD08}" presName="BalanceSpacing" presStyleCnt="0"/>
      <dgm:spPr/>
    </dgm:pt>
    <dgm:pt modelId="{F24C35AE-184A-45FA-9F83-7E823DE7C878}" type="pres">
      <dgm:prSet presAssocID="{6D279D35-3DD2-4CDB-8724-AA865F57AD08}" presName="BalanceSpacing1" presStyleCnt="0"/>
      <dgm:spPr/>
    </dgm:pt>
    <dgm:pt modelId="{9E7AE02E-8EE2-49B1-9435-9FDF4D70527B}" type="pres">
      <dgm:prSet presAssocID="{FF84AD2F-D225-42E5-8C0F-38EE68B1D2F5}" presName="Accent1Text" presStyleLbl="node1" presStyleIdx="3" presStyleCnt="10" custLinFactNeighborX="-51883" custLinFactNeighborY="-88005"/>
      <dgm:spPr/>
      <dgm:t>
        <a:bodyPr/>
        <a:lstStyle/>
        <a:p>
          <a:endParaRPr lang="en-IN"/>
        </a:p>
      </dgm:t>
    </dgm:pt>
    <dgm:pt modelId="{C1A1B540-F53D-4273-B753-8AC1DB3D9079}" type="pres">
      <dgm:prSet presAssocID="{FF84AD2F-D225-42E5-8C0F-38EE68B1D2F5}" presName="spaceBetweenRectangles" presStyleCnt="0"/>
      <dgm:spPr/>
    </dgm:pt>
    <dgm:pt modelId="{BA1AB5DC-3E13-4561-A5BB-B1DA92D035C9}" type="pres">
      <dgm:prSet presAssocID="{C3A86151-EE5C-449C-83A5-BB526B222276}" presName="composite" presStyleCnt="0"/>
      <dgm:spPr/>
    </dgm:pt>
    <dgm:pt modelId="{B583C971-9FDF-4100-83CE-6CDDDD082680}" type="pres">
      <dgm:prSet presAssocID="{C3A86151-EE5C-449C-83A5-BB526B222276}" presName="Parent1" presStyleLbl="node1" presStyleIdx="4" presStyleCnt="10" custLinFactX="-60296" custLinFactNeighborX="-100000" custLinFactNeighborY="-86909">
        <dgm:presLayoutVars>
          <dgm:chMax val="1"/>
          <dgm:chPref val="1"/>
          <dgm:bulletEnabled val="1"/>
        </dgm:presLayoutVars>
      </dgm:prSet>
      <dgm:spPr/>
      <dgm:t>
        <a:bodyPr/>
        <a:lstStyle/>
        <a:p>
          <a:endParaRPr lang="en-IN"/>
        </a:p>
      </dgm:t>
    </dgm:pt>
    <dgm:pt modelId="{7577461B-CEA7-4B43-B783-2B7767D611F8}" type="pres">
      <dgm:prSet presAssocID="{C3A86151-EE5C-449C-83A5-BB526B222276}" presName="Childtext1" presStyleLbl="revTx" presStyleIdx="2" presStyleCnt="5">
        <dgm:presLayoutVars>
          <dgm:chMax val="0"/>
          <dgm:chPref val="0"/>
          <dgm:bulletEnabled val="1"/>
        </dgm:presLayoutVars>
      </dgm:prSet>
      <dgm:spPr/>
      <dgm:t>
        <a:bodyPr/>
        <a:lstStyle/>
        <a:p>
          <a:endParaRPr lang="en-IN"/>
        </a:p>
      </dgm:t>
    </dgm:pt>
    <dgm:pt modelId="{91488BE0-C4E3-43B5-8C14-D8C6DED83369}" type="pres">
      <dgm:prSet presAssocID="{C3A86151-EE5C-449C-83A5-BB526B222276}" presName="BalanceSpacing" presStyleCnt="0"/>
      <dgm:spPr/>
    </dgm:pt>
    <dgm:pt modelId="{CFE7FFCD-3364-422B-AF4B-0EC86797EB0F}" type="pres">
      <dgm:prSet presAssocID="{C3A86151-EE5C-449C-83A5-BB526B222276}" presName="BalanceSpacing1" presStyleCnt="0"/>
      <dgm:spPr/>
    </dgm:pt>
    <dgm:pt modelId="{CCF0B026-8740-4A01-90A3-9C0BCDEA523E}" type="pres">
      <dgm:prSet presAssocID="{3D2CB376-EE4D-4CC2-9672-8DC5C459F874}" presName="Accent1Text" presStyleLbl="node1" presStyleIdx="5" presStyleCnt="10" custLinFactX="63393" custLinFactNeighborX="100000" custLinFactNeighborY="-86234"/>
      <dgm:spPr/>
      <dgm:t>
        <a:bodyPr/>
        <a:lstStyle/>
        <a:p>
          <a:endParaRPr lang="en-IN"/>
        </a:p>
      </dgm:t>
    </dgm:pt>
    <dgm:pt modelId="{B880EEB1-CAC6-4D21-A145-0D943A5294A7}" type="pres">
      <dgm:prSet presAssocID="{3D2CB376-EE4D-4CC2-9672-8DC5C459F874}" presName="spaceBetweenRectangles" presStyleCnt="0"/>
      <dgm:spPr/>
    </dgm:pt>
    <dgm:pt modelId="{B8F13CC3-B028-45D4-A4ED-075925DB99E7}" type="pres">
      <dgm:prSet presAssocID="{B1C37479-D1C2-41B4-9639-677E2134E824}" presName="composite" presStyleCnt="0"/>
      <dgm:spPr/>
    </dgm:pt>
    <dgm:pt modelId="{0C08AD55-3063-4FE9-988E-C27899F5AE1C}" type="pres">
      <dgm:prSet presAssocID="{B1C37479-D1C2-41B4-9639-677E2134E824}" presName="Parent1" presStyleLbl="node1" presStyleIdx="6" presStyleCnt="10">
        <dgm:presLayoutVars>
          <dgm:chMax val="1"/>
          <dgm:chPref val="1"/>
          <dgm:bulletEnabled val="1"/>
        </dgm:presLayoutVars>
      </dgm:prSet>
      <dgm:spPr/>
      <dgm:t>
        <a:bodyPr/>
        <a:lstStyle/>
        <a:p>
          <a:endParaRPr lang="en-IN"/>
        </a:p>
      </dgm:t>
    </dgm:pt>
    <dgm:pt modelId="{26E1837A-5139-46D5-AC73-58BDD6873484}" type="pres">
      <dgm:prSet presAssocID="{B1C37479-D1C2-41B4-9639-677E2134E824}" presName="Childtext1" presStyleLbl="revTx" presStyleIdx="3" presStyleCnt="5">
        <dgm:presLayoutVars>
          <dgm:chMax val="0"/>
          <dgm:chPref val="0"/>
          <dgm:bulletEnabled val="1"/>
        </dgm:presLayoutVars>
      </dgm:prSet>
      <dgm:spPr/>
    </dgm:pt>
    <dgm:pt modelId="{6E188B73-C904-49B7-863C-0AB19E5F943C}" type="pres">
      <dgm:prSet presAssocID="{B1C37479-D1C2-41B4-9639-677E2134E824}" presName="BalanceSpacing" presStyleCnt="0"/>
      <dgm:spPr/>
    </dgm:pt>
    <dgm:pt modelId="{0FFB2B19-BB27-4189-AE99-067D38E4ACBF}" type="pres">
      <dgm:prSet presAssocID="{B1C37479-D1C2-41B4-9639-677E2134E824}" presName="BalanceSpacing1" presStyleCnt="0"/>
      <dgm:spPr/>
    </dgm:pt>
    <dgm:pt modelId="{9AD0AFCF-49D9-46EB-BC66-A9EE496361F6}" type="pres">
      <dgm:prSet presAssocID="{07E8B624-AF6A-4EF8-A538-A08EE1F961B7}" presName="Accent1Text" presStyleLbl="node1" presStyleIdx="7" presStyleCnt="10" custLinFactNeighborX="-52658" custLinFactNeighborY="-83540"/>
      <dgm:spPr/>
      <dgm:t>
        <a:bodyPr/>
        <a:lstStyle/>
        <a:p>
          <a:endParaRPr lang="en-IN"/>
        </a:p>
      </dgm:t>
    </dgm:pt>
    <dgm:pt modelId="{78DB1B8F-6D77-4D70-8C4C-2C585AC4B09E}" type="pres">
      <dgm:prSet presAssocID="{07E8B624-AF6A-4EF8-A538-A08EE1F961B7}" presName="spaceBetweenRectangles" presStyleCnt="0"/>
      <dgm:spPr/>
    </dgm:pt>
    <dgm:pt modelId="{E3339B2C-B6C2-4B29-89AC-63C317563291}" type="pres">
      <dgm:prSet presAssocID="{F1E5DC1F-FFD3-4600-BB48-A7ED98182D6D}" presName="composite" presStyleCnt="0"/>
      <dgm:spPr/>
    </dgm:pt>
    <dgm:pt modelId="{6481A89B-5462-4248-99F8-1108E3A87F11}" type="pres">
      <dgm:prSet presAssocID="{F1E5DC1F-FFD3-4600-BB48-A7ED98182D6D}" presName="Parent1" presStyleLbl="node1" presStyleIdx="8" presStyleCnt="10" custLinFactX="-7639" custLinFactY="-71815" custLinFactNeighborX="-100000" custLinFactNeighborY="-100000">
        <dgm:presLayoutVars>
          <dgm:chMax val="1"/>
          <dgm:chPref val="1"/>
          <dgm:bulletEnabled val="1"/>
        </dgm:presLayoutVars>
      </dgm:prSet>
      <dgm:spPr/>
      <dgm:t>
        <a:bodyPr/>
        <a:lstStyle/>
        <a:p>
          <a:endParaRPr lang="en-IN"/>
        </a:p>
      </dgm:t>
    </dgm:pt>
    <dgm:pt modelId="{B6DECB48-6C46-4FB3-8651-0B915333AA78}" type="pres">
      <dgm:prSet presAssocID="{F1E5DC1F-FFD3-4600-BB48-A7ED98182D6D}" presName="Childtext1" presStyleLbl="revTx" presStyleIdx="4" presStyleCnt="5">
        <dgm:presLayoutVars>
          <dgm:chMax val="0"/>
          <dgm:chPref val="0"/>
          <dgm:bulletEnabled val="1"/>
        </dgm:presLayoutVars>
      </dgm:prSet>
      <dgm:spPr/>
    </dgm:pt>
    <dgm:pt modelId="{296D9A2C-D5E4-4F42-815A-855EB00F4192}" type="pres">
      <dgm:prSet presAssocID="{F1E5DC1F-FFD3-4600-BB48-A7ED98182D6D}" presName="BalanceSpacing" presStyleCnt="0"/>
      <dgm:spPr/>
    </dgm:pt>
    <dgm:pt modelId="{E59AEAD4-84DA-4D81-9618-6D0B502A8979}" type="pres">
      <dgm:prSet presAssocID="{F1E5DC1F-FFD3-4600-BB48-A7ED98182D6D}" presName="BalanceSpacing1" presStyleCnt="0"/>
      <dgm:spPr/>
    </dgm:pt>
    <dgm:pt modelId="{A925738D-3BE2-469A-B2EF-CB445EC12062}" type="pres">
      <dgm:prSet presAssocID="{22228ECF-D70A-4AEF-8BCC-9EBCF5BC2448}" presName="Accent1Text" presStyleLbl="node1" presStyleIdx="9" presStyleCnt="10"/>
      <dgm:spPr/>
      <dgm:t>
        <a:bodyPr/>
        <a:lstStyle/>
        <a:p>
          <a:endParaRPr lang="en-IN"/>
        </a:p>
      </dgm:t>
    </dgm:pt>
  </dgm:ptLst>
  <dgm:cxnLst>
    <dgm:cxn modelId="{04B98002-889A-4AAA-BF80-0CFDD473676D}" type="presOf" srcId="{C3A86151-EE5C-449C-83A5-BB526B222276}" destId="{B583C971-9FDF-4100-83CE-6CDDDD082680}" srcOrd="0" destOrd="0" presId="urn:microsoft.com/office/officeart/2008/layout/AlternatingHexagons"/>
    <dgm:cxn modelId="{DEFBCCCE-2A47-4851-B5E4-8D76B4074753}" type="presOf" srcId="{5755ADAE-7C3A-4010-A774-765920E05DD7}" destId="{9C715D3C-4FF6-43F0-BB28-5C04A586960F}" srcOrd="0" destOrd="0" presId="urn:microsoft.com/office/officeart/2008/layout/AlternatingHexagons"/>
    <dgm:cxn modelId="{B1F9D3D0-2141-46A7-95E3-403195806620}" srcId="{7A6A25F6-60C7-4464-AB37-6FEAF39D83A0}" destId="{5755ADAE-7C3A-4010-A774-765920E05DD7}" srcOrd="0" destOrd="0" parTransId="{44F04C29-85C0-48D4-8F73-C328DDE8072A}" sibTransId="{45A1FE0E-58EF-4FB2-90A3-D3C856FF0F3D}"/>
    <dgm:cxn modelId="{B912D24B-5752-47C5-817B-9C308874F70B}" type="presOf" srcId="{72FC28D7-BDAE-4476-9D2A-671EEEDFEEA2}" destId="{84FA70F4-1D89-4AD7-B41A-38222C42980A}" srcOrd="0" destOrd="0" presId="urn:microsoft.com/office/officeart/2008/layout/AlternatingHexagons"/>
    <dgm:cxn modelId="{C09C9883-9561-43DA-8571-BB41D14076A3}" type="presOf" srcId="{7A6A25F6-60C7-4464-AB37-6FEAF39D83A0}" destId="{DB3837BE-A72E-492A-BD60-E0157A7CCE80}" srcOrd="0" destOrd="0" presId="urn:microsoft.com/office/officeart/2008/layout/AlternatingHexagons"/>
    <dgm:cxn modelId="{EA827FF0-B836-4731-9F9A-A9B4D4EF31A0}" type="presOf" srcId="{FF84AD2F-D225-42E5-8C0F-38EE68B1D2F5}" destId="{9E7AE02E-8EE2-49B1-9435-9FDF4D70527B}" srcOrd="0" destOrd="0" presId="urn:microsoft.com/office/officeart/2008/layout/AlternatingHexagons"/>
    <dgm:cxn modelId="{A188C8EA-20F9-4642-952C-FE3D5A7E1976}" type="presOf" srcId="{45A1FE0E-58EF-4FB2-90A3-D3C856FF0F3D}" destId="{5357B7A9-FA67-40C9-9715-8C4AE364A52D}" srcOrd="0" destOrd="0" presId="urn:microsoft.com/office/officeart/2008/layout/AlternatingHexagons"/>
    <dgm:cxn modelId="{C6D34838-623C-4787-A47B-7DB935E1A36F}" type="presOf" srcId="{3D2CB376-EE4D-4CC2-9672-8DC5C459F874}" destId="{CCF0B026-8740-4A01-90A3-9C0BCDEA523E}" srcOrd="0" destOrd="0" presId="urn:microsoft.com/office/officeart/2008/layout/AlternatingHexagons"/>
    <dgm:cxn modelId="{9D0E9999-7214-4D00-BA3D-60BC6D7D47A0}" srcId="{6D279D35-3DD2-4CDB-8724-AA865F57AD08}" destId="{72FC28D7-BDAE-4476-9D2A-671EEEDFEEA2}" srcOrd="0" destOrd="0" parTransId="{28B9A86F-EA69-4208-8B77-92C3F3A84A1E}" sibTransId="{B75DA2C9-61B1-429A-A305-D3A4A0CE2D31}"/>
    <dgm:cxn modelId="{01D3A34A-178A-476F-AE6F-FEDB5F6C3411}" srcId="{7A6A25F6-60C7-4464-AB37-6FEAF39D83A0}" destId="{C3A86151-EE5C-449C-83A5-BB526B222276}" srcOrd="2" destOrd="0" parTransId="{5678EEFE-FFFD-42C6-98AC-55829ADDC1AB}" sibTransId="{3D2CB376-EE4D-4CC2-9672-8DC5C459F874}"/>
    <dgm:cxn modelId="{E8B161F3-F1E0-489A-BB90-C72243E3B342}" srcId="{C3A86151-EE5C-449C-83A5-BB526B222276}" destId="{D7DB0CDE-B484-46EB-9294-53A220174379}" srcOrd="0" destOrd="0" parTransId="{5F3C608B-20FA-47D9-A594-A513C1002513}" sibTransId="{7B9EAF51-BA04-4861-9877-C75A1370DBCB}"/>
    <dgm:cxn modelId="{1BC4D73A-F92C-4F4F-9FD8-4E30D827A407}" type="presOf" srcId="{22228ECF-D70A-4AEF-8BCC-9EBCF5BC2448}" destId="{A925738D-3BE2-469A-B2EF-CB445EC12062}" srcOrd="0" destOrd="0" presId="urn:microsoft.com/office/officeart/2008/layout/AlternatingHexagons"/>
    <dgm:cxn modelId="{F4F51708-DD6E-4878-954B-D1D5A884D02B}" srcId="{7A6A25F6-60C7-4464-AB37-6FEAF39D83A0}" destId="{F1E5DC1F-FFD3-4600-BB48-A7ED98182D6D}" srcOrd="4" destOrd="0" parTransId="{BA21CC88-E6F4-44A0-B018-B6018C1F5E99}" sibTransId="{22228ECF-D70A-4AEF-8BCC-9EBCF5BC2448}"/>
    <dgm:cxn modelId="{9B1A1168-734C-4888-86B7-DB5E409F573D}" srcId="{7A6A25F6-60C7-4464-AB37-6FEAF39D83A0}" destId="{6D279D35-3DD2-4CDB-8724-AA865F57AD08}" srcOrd="1" destOrd="0" parTransId="{D1EFE7C3-2247-4CA3-960C-603D2BF21101}" sibTransId="{FF84AD2F-D225-42E5-8C0F-38EE68B1D2F5}"/>
    <dgm:cxn modelId="{02BB0F68-AE90-4975-A7AC-6CC7B4B134BA}" type="presOf" srcId="{07E8B624-AF6A-4EF8-A538-A08EE1F961B7}" destId="{9AD0AFCF-49D9-46EB-BC66-A9EE496361F6}" srcOrd="0" destOrd="0" presId="urn:microsoft.com/office/officeart/2008/layout/AlternatingHexagons"/>
    <dgm:cxn modelId="{D5442F96-00AE-4D86-AE93-6F2D6EDCF028}" type="presOf" srcId="{6D279D35-3DD2-4CDB-8724-AA865F57AD08}" destId="{D8E0CE10-3FC6-43B7-9031-9C2829CE6D23}" srcOrd="0" destOrd="0" presId="urn:microsoft.com/office/officeart/2008/layout/AlternatingHexagons"/>
    <dgm:cxn modelId="{C083A9D0-FD30-4391-BB1E-26925E11E384}" type="presOf" srcId="{B1C37479-D1C2-41B4-9639-677E2134E824}" destId="{0C08AD55-3063-4FE9-988E-C27899F5AE1C}" srcOrd="0" destOrd="0" presId="urn:microsoft.com/office/officeart/2008/layout/AlternatingHexagons"/>
    <dgm:cxn modelId="{8FE5CB2C-E0EB-4165-8E74-0094242B5F78}" type="presOf" srcId="{F1E5DC1F-FFD3-4600-BB48-A7ED98182D6D}" destId="{6481A89B-5462-4248-99F8-1108E3A87F11}" srcOrd="0" destOrd="0" presId="urn:microsoft.com/office/officeart/2008/layout/AlternatingHexagons"/>
    <dgm:cxn modelId="{96D980C7-5B90-42DF-BB8A-A1390BE5EA43}" type="presOf" srcId="{D7DB0CDE-B484-46EB-9294-53A220174379}" destId="{7577461B-CEA7-4B43-B783-2B7767D611F8}" srcOrd="0" destOrd="0" presId="urn:microsoft.com/office/officeart/2008/layout/AlternatingHexagons"/>
    <dgm:cxn modelId="{31B32C53-19CF-4A59-AF7B-8F68C36CC43F}" srcId="{7A6A25F6-60C7-4464-AB37-6FEAF39D83A0}" destId="{B1C37479-D1C2-41B4-9639-677E2134E824}" srcOrd="3" destOrd="0" parTransId="{E89DF21B-AABB-40E1-9390-2E189DCBD122}" sibTransId="{07E8B624-AF6A-4EF8-A538-A08EE1F961B7}"/>
    <dgm:cxn modelId="{EA897A5E-9335-4596-A993-514DBB9CB767}" type="presParOf" srcId="{DB3837BE-A72E-492A-BD60-E0157A7CCE80}" destId="{5A71EBFE-E36E-4DFA-BEAF-F16005763AE2}" srcOrd="0" destOrd="0" presId="urn:microsoft.com/office/officeart/2008/layout/AlternatingHexagons"/>
    <dgm:cxn modelId="{288163C4-3D6C-43C8-A52D-91A9C09C5404}" type="presParOf" srcId="{5A71EBFE-E36E-4DFA-BEAF-F16005763AE2}" destId="{9C715D3C-4FF6-43F0-BB28-5C04A586960F}" srcOrd="0" destOrd="0" presId="urn:microsoft.com/office/officeart/2008/layout/AlternatingHexagons"/>
    <dgm:cxn modelId="{8B2779DF-E6EE-4CE2-8AA8-1CD3C22A5416}" type="presParOf" srcId="{5A71EBFE-E36E-4DFA-BEAF-F16005763AE2}" destId="{69188F60-0E9E-4CDA-B3C7-6CACDF87CDD9}" srcOrd="1" destOrd="0" presId="urn:microsoft.com/office/officeart/2008/layout/AlternatingHexagons"/>
    <dgm:cxn modelId="{B7C64374-3F6E-4E15-ADCE-73503F58B433}" type="presParOf" srcId="{5A71EBFE-E36E-4DFA-BEAF-F16005763AE2}" destId="{64D54F2B-C56E-488C-913F-B666008F32F3}" srcOrd="2" destOrd="0" presId="urn:microsoft.com/office/officeart/2008/layout/AlternatingHexagons"/>
    <dgm:cxn modelId="{6E4F91ED-7E4D-48D9-8756-CA708797A780}" type="presParOf" srcId="{5A71EBFE-E36E-4DFA-BEAF-F16005763AE2}" destId="{5D8EC73D-3014-4EC4-B25B-FF153B202508}" srcOrd="3" destOrd="0" presId="urn:microsoft.com/office/officeart/2008/layout/AlternatingHexagons"/>
    <dgm:cxn modelId="{ED6E2C86-ED36-4290-9990-A0932D26B22C}" type="presParOf" srcId="{5A71EBFE-E36E-4DFA-BEAF-F16005763AE2}" destId="{5357B7A9-FA67-40C9-9715-8C4AE364A52D}" srcOrd="4" destOrd="0" presId="urn:microsoft.com/office/officeart/2008/layout/AlternatingHexagons"/>
    <dgm:cxn modelId="{3E94B98A-F63C-4B71-A4BB-79E63C66FB0C}" type="presParOf" srcId="{DB3837BE-A72E-492A-BD60-E0157A7CCE80}" destId="{580A02A4-0210-480D-8747-6C67AF40621B}" srcOrd="1" destOrd="0" presId="urn:microsoft.com/office/officeart/2008/layout/AlternatingHexagons"/>
    <dgm:cxn modelId="{514A75E9-212F-43D3-99C2-E8314DDAFB4B}" type="presParOf" srcId="{DB3837BE-A72E-492A-BD60-E0157A7CCE80}" destId="{447D87A8-6F2B-4292-AADA-11BF95E05FC9}" srcOrd="2" destOrd="0" presId="urn:microsoft.com/office/officeart/2008/layout/AlternatingHexagons"/>
    <dgm:cxn modelId="{CC16159B-8E53-4D7E-9C3B-E3B56C546D31}" type="presParOf" srcId="{447D87A8-6F2B-4292-AADA-11BF95E05FC9}" destId="{D8E0CE10-3FC6-43B7-9031-9C2829CE6D23}" srcOrd="0" destOrd="0" presId="urn:microsoft.com/office/officeart/2008/layout/AlternatingHexagons"/>
    <dgm:cxn modelId="{8BE59D39-66B4-40CB-9973-4FD338E251A8}" type="presParOf" srcId="{447D87A8-6F2B-4292-AADA-11BF95E05FC9}" destId="{84FA70F4-1D89-4AD7-B41A-38222C42980A}" srcOrd="1" destOrd="0" presId="urn:microsoft.com/office/officeart/2008/layout/AlternatingHexagons"/>
    <dgm:cxn modelId="{046C5A32-D784-478B-988F-FB3E82746EC6}" type="presParOf" srcId="{447D87A8-6F2B-4292-AADA-11BF95E05FC9}" destId="{B273D9CE-9C39-4D4A-B7A5-F61E00AF435A}" srcOrd="2" destOrd="0" presId="urn:microsoft.com/office/officeart/2008/layout/AlternatingHexagons"/>
    <dgm:cxn modelId="{DD1E06C4-C5B5-42AF-8E9F-E72A35DF7317}" type="presParOf" srcId="{447D87A8-6F2B-4292-AADA-11BF95E05FC9}" destId="{F24C35AE-184A-45FA-9F83-7E823DE7C878}" srcOrd="3" destOrd="0" presId="urn:microsoft.com/office/officeart/2008/layout/AlternatingHexagons"/>
    <dgm:cxn modelId="{C2B8A1A9-195A-4FEB-8041-6115EB2AEE11}" type="presParOf" srcId="{447D87A8-6F2B-4292-AADA-11BF95E05FC9}" destId="{9E7AE02E-8EE2-49B1-9435-9FDF4D70527B}" srcOrd="4" destOrd="0" presId="urn:microsoft.com/office/officeart/2008/layout/AlternatingHexagons"/>
    <dgm:cxn modelId="{70C3CF62-41BB-493A-BCC3-C2C484DC4B58}" type="presParOf" srcId="{DB3837BE-A72E-492A-BD60-E0157A7CCE80}" destId="{C1A1B540-F53D-4273-B753-8AC1DB3D9079}" srcOrd="3" destOrd="0" presId="urn:microsoft.com/office/officeart/2008/layout/AlternatingHexagons"/>
    <dgm:cxn modelId="{062BFE5D-D30D-4E47-8371-CDB60FE9A3BD}" type="presParOf" srcId="{DB3837BE-A72E-492A-BD60-E0157A7CCE80}" destId="{BA1AB5DC-3E13-4561-A5BB-B1DA92D035C9}" srcOrd="4" destOrd="0" presId="urn:microsoft.com/office/officeart/2008/layout/AlternatingHexagons"/>
    <dgm:cxn modelId="{447920B1-5A32-43CE-A03C-CA94AEB7F807}" type="presParOf" srcId="{BA1AB5DC-3E13-4561-A5BB-B1DA92D035C9}" destId="{B583C971-9FDF-4100-83CE-6CDDDD082680}" srcOrd="0" destOrd="0" presId="urn:microsoft.com/office/officeart/2008/layout/AlternatingHexagons"/>
    <dgm:cxn modelId="{CA697246-D0A6-4FBF-B433-EB69342557BC}" type="presParOf" srcId="{BA1AB5DC-3E13-4561-A5BB-B1DA92D035C9}" destId="{7577461B-CEA7-4B43-B783-2B7767D611F8}" srcOrd="1" destOrd="0" presId="urn:microsoft.com/office/officeart/2008/layout/AlternatingHexagons"/>
    <dgm:cxn modelId="{78DDA87F-72DD-4E00-93D4-A03148B840C1}" type="presParOf" srcId="{BA1AB5DC-3E13-4561-A5BB-B1DA92D035C9}" destId="{91488BE0-C4E3-43B5-8C14-D8C6DED83369}" srcOrd="2" destOrd="0" presId="urn:microsoft.com/office/officeart/2008/layout/AlternatingHexagons"/>
    <dgm:cxn modelId="{FC1E57EA-0CBE-4408-B3E3-75B74A96E631}" type="presParOf" srcId="{BA1AB5DC-3E13-4561-A5BB-B1DA92D035C9}" destId="{CFE7FFCD-3364-422B-AF4B-0EC86797EB0F}" srcOrd="3" destOrd="0" presId="urn:microsoft.com/office/officeart/2008/layout/AlternatingHexagons"/>
    <dgm:cxn modelId="{6AE56FA5-174E-4E6F-B058-2427B1BA7E2F}" type="presParOf" srcId="{BA1AB5DC-3E13-4561-A5BB-B1DA92D035C9}" destId="{CCF0B026-8740-4A01-90A3-9C0BCDEA523E}" srcOrd="4" destOrd="0" presId="urn:microsoft.com/office/officeart/2008/layout/AlternatingHexagons"/>
    <dgm:cxn modelId="{A5E6BF3C-C4BE-40F1-AD76-7407914132C9}" type="presParOf" srcId="{DB3837BE-A72E-492A-BD60-E0157A7CCE80}" destId="{B880EEB1-CAC6-4D21-A145-0D943A5294A7}" srcOrd="5" destOrd="0" presId="urn:microsoft.com/office/officeart/2008/layout/AlternatingHexagons"/>
    <dgm:cxn modelId="{B65FD6CA-AA38-4CEC-9B8E-49278533667B}" type="presParOf" srcId="{DB3837BE-A72E-492A-BD60-E0157A7CCE80}" destId="{B8F13CC3-B028-45D4-A4ED-075925DB99E7}" srcOrd="6" destOrd="0" presId="urn:microsoft.com/office/officeart/2008/layout/AlternatingHexagons"/>
    <dgm:cxn modelId="{9D67D5AC-9C46-4242-A136-BAA2A89A205F}" type="presParOf" srcId="{B8F13CC3-B028-45D4-A4ED-075925DB99E7}" destId="{0C08AD55-3063-4FE9-988E-C27899F5AE1C}" srcOrd="0" destOrd="0" presId="urn:microsoft.com/office/officeart/2008/layout/AlternatingHexagons"/>
    <dgm:cxn modelId="{B1625FD3-97F1-4399-BFAA-1D2445022C33}" type="presParOf" srcId="{B8F13CC3-B028-45D4-A4ED-075925DB99E7}" destId="{26E1837A-5139-46D5-AC73-58BDD6873484}" srcOrd="1" destOrd="0" presId="urn:microsoft.com/office/officeart/2008/layout/AlternatingHexagons"/>
    <dgm:cxn modelId="{60A25F7B-D777-458E-9591-D5D2C0846A09}" type="presParOf" srcId="{B8F13CC3-B028-45D4-A4ED-075925DB99E7}" destId="{6E188B73-C904-49B7-863C-0AB19E5F943C}" srcOrd="2" destOrd="0" presId="urn:microsoft.com/office/officeart/2008/layout/AlternatingHexagons"/>
    <dgm:cxn modelId="{4508D477-0105-4AA6-8709-24822AB2AD41}" type="presParOf" srcId="{B8F13CC3-B028-45D4-A4ED-075925DB99E7}" destId="{0FFB2B19-BB27-4189-AE99-067D38E4ACBF}" srcOrd="3" destOrd="0" presId="urn:microsoft.com/office/officeart/2008/layout/AlternatingHexagons"/>
    <dgm:cxn modelId="{D838FB0E-B008-4DA3-A77E-A704CBE0C0E3}" type="presParOf" srcId="{B8F13CC3-B028-45D4-A4ED-075925DB99E7}" destId="{9AD0AFCF-49D9-46EB-BC66-A9EE496361F6}" srcOrd="4" destOrd="0" presId="urn:microsoft.com/office/officeart/2008/layout/AlternatingHexagons"/>
    <dgm:cxn modelId="{376D1B8B-15A0-4EA8-819A-54B9AB0F1025}" type="presParOf" srcId="{DB3837BE-A72E-492A-BD60-E0157A7CCE80}" destId="{78DB1B8F-6D77-4D70-8C4C-2C585AC4B09E}" srcOrd="7" destOrd="0" presId="urn:microsoft.com/office/officeart/2008/layout/AlternatingHexagons"/>
    <dgm:cxn modelId="{E71E4760-5D43-4899-8686-CF8C7D8FC54E}" type="presParOf" srcId="{DB3837BE-A72E-492A-BD60-E0157A7CCE80}" destId="{E3339B2C-B6C2-4B29-89AC-63C317563291}" srcOrd="8" destOrd="0" presId="urn:microsoft.com/office/officeart/2008/layout/AlternatingHexagons"/>
    <dgm:cxn modelId="{986BECDE-CAC7-4D62-8EF7-F9A5D9B89923}" type="presParOf" srcId="{E3339B2C-B6C2-4B29-89AC-63C317563291}" destId="{6481A89B-5462-4248-99F8-1108E3A87F11}" srcOrd="0" destOrd="0" presId="urn:microsoft.com/office/officeart/2008/layout/AlternatingHexagons"/>
    <dgm:cxn modelId="{1E166D14-0E77-43B1-B00C-86082A2FB575}" type="presParOf" srcId="{E3339B2C-B6C2-4B29-89AC-63C317563291}" destId="{B6DECB48-6C46-4FB3-8651-0B915333AA78}" srcOrd="1" destOrd="0" presId="urn:microsoft.com/office/officeart/2008/layout/AlternatingHexagons"/>
    <dgm:cxn modelId="{27CAEA0F-A344-4C17-992D-DACF42FFB178}" type="presParOf" srcId="{E3339B2C-B6C2-4B29-89AC-63C317563291}" destId="{296D9A2C-D5E4-4F42-815A-855EB00F4192}" srcOrd="2" destOrd="0" presId="urn:microsoft.com/office/officeart/2008/layout/AlternatingHexagons"/>
    <dgm:cxn modelId="{ACB56DFE-37BE-48C3-BCF5-13C564E8770F}" type="presParOf" srcId="{E3339B2C-B6C2-4B29-89AC-63C317563291}" destId="{E59AEAD4-84DA-4D81-9618-6D0B502A8979}" srcOrd="3" destOrd="0" presId="urn:microsoft.com/office/officeart/2008/layout/AlternatingHexagons"/>
    <dgm:cxn modelId="{C9EDE07E-30B9-4D56-8192-582E7ADBEDC8}" type="presParOf" srcId="{E3339B2C-B6C2-4B29-89AC-63C317563291}" destId="{A925738D-3BE2-469A-B2EF-CB445EC12062}" srcOrd="4" destOrd="0" presId="urn:microsoft.com/office/officeart/2008/layout/AlternatingHexagon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15D3C-4FF6-43F0-BB28-5C04A586960F}">
      <dsp:nvSpPr>
        <dsp:cNvPr id="0" name=""/>
        <dsp:cNvSpPr/>
      </dsp:nvSpPr>
      <dsp:spPr>
        <a:xfrm rot="5400000">
          <a:off x="4114426" y="89113"/>
          <a:ext cx="1370971" cy="119274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GB" sz="1800" b="1" kern="1200" dirty="0" smtClean="0">
              <a:solidFill>
                <a:schemeClr val="tx1"/>
              </a:solidFill>
            </a:rPr>
            <a:t>SVD</a:t>
          </a:r>
          <a:endParaRPr lang="en-IN" sz="1800" b="1" kern="1200" dirty="0">
            <a:solidFill>
              <a:schemeClr val="tx1"/>
            </a:solidFill>
          </a:endParaRPr>
        </a:p>
      </dsp:txBody>
      <dsp:txXfrm rot="-5400000">
        <a:off x="4389408" y="213643"/>
        <a:ext cx="821007" cy="943685"/>
      </dsp:txXfrm>
    </dsp:sp>
    <dsp:sp modelId="{69188F60-0E9E-4CDA-B3C7-6CACDF87CDD9}">
      <dsp:nvSpPr>
        <dsp:cNvPr id="0" name=""/>
        <dsp:cNvSpPr/>
      </dsp:nvSpPr>
      <dsp:spPr>
        <a:xfrm>
          <a:off x="6707094" y="276095"/>
          <a:ext cx="1530004" cy="822583"/>
        </a:xfrm>
        <a:prstGeom prst="rect">
          <a:avLst/>
        </a:prstGeom>
        <a:noFill/>
        <a:ln>
          <a:noFill/>
        </a:ln>
        <a:effectLst/>
      </dsp:spPr>
      <dsp:style>
        <a:lnRef idx="0">
          <a:scrgbClr r="0" g="0" b="0"/>
        </a:lnRef>
        <a:fillRef idx="0">
          <a:scrgbClr r="0" g="0" b="0"/>
        </a:fillRef>
        <a:effectRef idx="0">
          <a:scrgbClr r="0" g="0" b="0"/>
        </a:effectRef>
        <a:fontRef idx="minor"/>
      </dsp:style>
    </dsp:sp>
    <dsp:sp modelId="{5357B7A9-FA67-40C9-9715-8C4AE364A52D}">
      <dsp:nvSpPr>
        <dsp:cNvPr id="0" name=""/>
        <dsp:cNvSpPr/>
      </dsp:nvSpPr>
      <dsp:spPr>
        <a:xfrm rot="5400000">
          <a:off x="5329309" y="4718428"/>
          <a:ext cx="1370971" cy="1192745"/>
        </a:xfrm>
        <a:prstGeom prst="hexagon">
          <a:avLst>
            <a:gd name="adj" fmla="val 2500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IN" sz="3600" kern="1200"/>
        </a:p>
      </dsp:txBody>
      <dsp:txXfrm rot="-5400000">
        <a:off x="5604291" y="4842958"/>
        <a:ext cx="821007" cy="943685"/>
      </dsp:txXfrm>
    </dsp:sp>
    <dsp:sp modelId="{D8E0CE10-3FC6-43B7-9031-9C2829CE6D23}">
      <dsp:nvSpPr>
        <dsp:cNvPr id="0" name=""/>
        <dsp:cNvSpPr/>
      </dsp:nvSpPr>
      <dsp:spPr>
        <a:xfrm rot="5400000">
          <a:off x="4742492" y="1254695"/>
          <a:ext cx="1370971" cy="1192745"/>
        </a:xfrm>
        <a:prstGeom prst="hexagon">
          <a:avLst>
            <a:gd name="adj" fmla="val 25000"/>
            <a:gd name="vf" fmla="val 11547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100000"/>
            </a:lnSpc>
            <a:spcBef>
              <a:spcPct val="0"/>
            </a:spcBef>
            <a:spcAft>
              <a:spcPct val="35000"/>
            </a:spcAft>
          </a:pPr>
          <a:r>
            <a:rPr lang="en-GB" sz="1400" b="1" kern="1200" dirty="0" smtClean="0">
              <a:solidFill>
                <a:schemeClr val="tx1"/>
              </a:solidFill>
            </a:rPr>
            <a:t>Prosthetic valve dysfunction</a:t>
          </a:r>
          <a:endParaRPr lang="en-GB" sz="1400" b="1" kern="1200" dirty="0" smtClean="0">
            <a:solidFill>
              <a:schemeClr val="tx1"/>
            </a:solidFill>
          </a:endParaRPr>
        </a:p>
      </dsp:txBody>
      <dsp:txXfrm rot="-5400000">
        <a:off x="5017474" y="1379225"/>
        <a:ext cx="821007" cy="943685"/>
      </dsp:txXfrm>
    </dsp:sp>
    <dsp:sp modelId="{84FA70F4-1D89-4AD7-B41A-38222C42980A}">
      <dsp:nvSpPr>
        <dsp:cNvPr id="0" name=""/>
        <dsp:cNvSpPr/>
      </dsp:nvSpPr>
      <dsp:spPr>
        <a:xfrm>
          <a:off x="3301600" y="1439776"/>
          <a:ext cx="1480649" cy="822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r" defTabSz="666750">
            <a:lnSpc>
              <a:spcPct val="100000"/>
            </a:lnSpc>
            <a:spcBef>
              <a:spcPct val="0"/>
            </a:spcBef>
            <a:spcAft>
              <a:spcPct val="15000"/>
            </a:spcAft>
          </a:pPr>
          <a:endParaRPr lang="en-GB" sz="1500" kern="1200"/>
        </a:p>
      </dsp:txBody>
      <dsp:txXfrm>
        <a:off x="3301600" y="1439776"/>
        <a:ext cx="1480649" cy="822583"/>
      </dsp:txXfrm>
    </dsp:sp>
    <dsp:sp modelId="{9E7AE02E-8EE2-49B1-9435-9FDF4D70527B}">
      <dsp:nvSpPr>
        <dsp:cNvPr id="0" name=""/>
        <dsp:cNvSpPr/>
      </dsp:nvSpPr>
      <dsp:spPr>
        <a:xfrm rot="5400000">
          <a:off x="5411825" y="89113"/>
          <a:ext cx="1370971" cy="1192745"/>
        </a:xfrm>
        <a:prstGeom prst="hexagon">
          <a:avLst>
            <a:gd name="adj" fmla="val 25000"/>
            <a:gd name="vf" fmla="val 1154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GB" sz="1800" b="1" kern="1200" dirty="0" smtClean="0">
              <a:solidFill>
                <a:schemeClr val="tx1"/>
              </a:solidFill>
            </a:rPr>
            <a:t>PPM</a:t>
          </a:r>
          <a:endParaRPr lang="en-IN" sz="1800" b="1" kern="1200" dirty="0">
            <a:solidFill>
              <a:schemeClr val="tx1"/>
            </a:solidFill>
          </a:endParaRPr>
        </a:p>
      </dsp:txBody>
      <dsp:txXfrm rot="-5400000">
        <a:off x="5686807" y="213643"/>
        <a:ext cx="821007" cy="943685"/>
      </dsp:txXfrm>
    </dsp:sp>
    <dsp:sp modelId="{B583C971-9FDF-4100-83CE-6CDDDD082680}">
      <dsp:nvSpPr>
        <dsp:cNvPr id="0" name=""/>
        <dsp:cNvSpPr/>
      </dsp:nvSpPr>
      <dsp:spPr>
        <a:xfrm rot="5400000">
          <a:off x="3477119" y="1226878"/>
          <a:ext cx="1370971" cy="119274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GB" sz="1600" b="1" kern="1200" dirty="0" smtClean="0">
              <a:solidFill>
                <a:schemeClr val="tx1"/>
              </a:solidFill>
            </a:rPr>
            <a:t>Endocarditis</a:t>
          </a:r>
          <a:endParaRPr lang="en-IN" sz="1100" b="1" kern="1200" dirty="0">
            <a:solidFill>
              <a:schemeClr val="tx1"/>
            </a:solidFill>
          </a:endParaRPr>
        </a:p>
      </dsp:txBody>
      <dsp:txXfrm rot="-5400000">
        <a:off x="3752101" y="1351408"/>
        <a:ext cx="821007" cy="943685"/>
      </dsp:txXfrm>
    </dsp:sp>
    <dsp:sp modelId="{7577461B-CEA7-4B43-B783-2B7767D611F8}">
      <dsp:nvSpPr>
        <dsp:cNvPr id="0" name=""/>
        <dsp:cNvSpPr/>
      </dsp:nvSpPr>
      <dsp:spPr>
        <a:xfrm>
          <a:off x="6707094" y="2603457"/>
          <a:ext cx="1530004" cy="822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l" defTabSz="666750">
            <a:lnSpc>
              <a:spcPct val="100000"/>
            </a:lnSpc>
            <a:spcBef>
              <a:spcPct val="0"/>
            </a:spcBef>
            <a:spcAft>
              <a:spcPct val="15000"/>
            </a:spcAft>
          </a:pPr>
          <a:endParaRPr lang="en-GB" sz="1500" kern="1200"/>
        </a:p>
      </dsp:txBody>
      <dsp:txXfrm>
        <a:off x="6707094" y="2603457"/>
        <a:ext cx="1530004" cy="822583"/>
      </dsp:txXfrm>
    </dsp:sp>
    <dsp:sp modelId="{CCF0B026-8740-4A01-90A3-9C0BCDEA523E}">
      <dsp:nvSpPr>
        <dsp:cNvPr id="0" name=""/>
        <dsp:cNvSpPr/>
      </dsp:nvSpPr>
      <dsp:spPr>
        <a:xfrm rot="5400000">
          <a:off x="6049739" y="1236132"/>
          <a:ext cx="1370971" cy="1192745"/>
        </a:xfrm>
        <a:prstGeom prst="hexagon">
          <a:avLst>
            <a:gd name="adj" fmla="val 25000"/>
            <a:gd name="vf" fmla="val 1154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GB" sz="1800" b="1" kern="1200" dirty="0" smtClean="0">
              <a:solidFill>
                <a:schemeClr val="tx1"/>
              </a:solidFill>
            </a:rPr>
            <a:t>PVL</a:t>
          </a:r>
          <a:endParaRPr lang="en-IN" sz="1800" b="1" kern="1200" dirty="0">
            <a:solidFill>
              <a:schemeClr val="tx1"/>
            </a:solidFill>
          </a:endParaRPr>
        </a:p>
      </dsp:txBody>
      <dsp:txXfrm rot="-5400000">
        <a:off x="6324721" y="1360662"/>
        <a:ext cx="821007" cy="943685"/>
      </dsp:txXfrm>
    </dsp:sp>
    <dsp:sp modelId="{0C08AD55-3063-4FE9-988E-C27899F5AE1C}">
      <dsp:nvSpPr>
        <dsp:cNvPr id="0" name=""/>
        <dsp:cNvSpPr/>
      </dsp:nvSpPr>
      <dsp:spPr>
        <a:xfrm rot="5400000">
          <a:off x="4742492" y="3582057"/>
          <a:ext cx="1370971" cy="119274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tx1"/>
              </a:solidFill>
            </a:rPr>
            <a:t>thrombus</a:t>
          </a:r>
          <a:endParaRPr lang="en-IN" sz="1400" b="1" kern="1200" dirty="0">
            <a:solidFill>
              <a:schemeClr val="tx1"/>
            </a:solidFill>
          </a:endParaRPr>
        </a:p>
      </dsp:txBody>
      <dsp:txXfrm rot="-5400000">
        <a:off x="5017474" y="3706587"/>
        <a:ext cx="821007" cy="943685"/>
      </dsp:txXfrm>
    </dsp:sp>
    <dsp:sp modelId="{26E1837A-5139-46D5-AC73-58BDD6873484}">
      <dsp:nvSpPr>
        <dsp:cNvPr id="0" name=""/>
        <dsp:cNvSpPr/>
      </dsp:nvSpPr>
      <dsp:spPr>
        <a:xfrm>
          <a:off x="3301600" y="3767138"/>
          <a:ext cx="1480649" cy="822583"/>
        </a:xfrm>
        <a:prstGeom prst="rect">
          <a:avLst/>
        </a:prstGeom>
        <a:noFill/>
        <a:ln>
          <a:noFill/>
        </a:ln>
        <a:effectLst/>
      </dsp:spPr>
      <dsp:style>
        <a:lnRef idx="0">
          <a:scrgbClr r="0" g="0" b="0"/>
        </a:lnRef>
        <a:fillRef idx="0">
          <a:scrgbClr r="0" g="0" b="0"/>
        </a:fillRef>
        <a:effectRef idx="0">
          <a:scrgbClr r="0" g="0" b="0"/>
        </a:effectRef>
        <a:fontRef idx="minor"/>
      </dsp:style>
    </dsp:sp>
    <dsp:sp modelId="{9AD0AFCF-49D9-46EB-BC66-A9EE496361F6}">
      <dsp:nvSpPr>
        <dsp:cNvPr id="0" name=""/>
        <dsp:cNvSpPr/>
      </dsp:nvSpPr>
      <dsp:spPr>
        <a:xfrm rot="5400000">
          <a:off x="5402581" y="2436747"/>
          <a:ext cx="1370971" cy="119274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GB" sz="1300" b="1" kern="1200" dirty="0" smtClean="0">
              <a:solidFill>
                <a:schemeClr val="tx1"/>
              </a:solidFill>
            </a:rPr>
            <a:t>Non structural </a:t>
          </a:r>
          <a:r>
            <a:rPr lang="en-GB" sz="1300" b="1" kern="1200" dirty="0" err="1" smtClean="0">
              <a:solidFill>
                <a:schemeClr val="tx1"/>
              </a:solidFill>
            </a:rPr>
            <a:t>valvular</a:t>
          </a:r>
          <a:r>
            <a:rPr lang="en-GB" sz="1300" b="1" kern="1200" dirty="0" smtClean="0">
              <a:solidFill>
                <a:schemeClr val="tx1"/>
              </a:solidFill>
            </a:rPr>
            <a:t> dysfunction</a:t>
          </a:r>
          <a:endParaRPr lang="en-IN" sz="1300" b="1" kern="1200" dirty="0">
            <a:solidFill>
              <a:schemeClr val="tx1"/>
            </a:solidFill>
          </a:endParaRPr>
        </a:p>
      </dsp:txBody>
      <dsp:txXfrm rot="-5400000">
        <a:off x="5677563" y="2561277"/>
        <a:ext cx="821007" cy="943685"/>
      </dsp:txXfrm>
    </dsp:sp>
    <dsp:sp modelId="{6481A89B-5462-4248-99F8-1108E3A87F11}">
      <dsp:nvSpPr>
        <dsp:cNvPr id="0" name=""/>
        <dsp:cNvSpPr/>
      </dsp:nvSpPr>
      <dsp:spPr>
        <a:xfrm rot="5400000">
          <a:off x="4105183" y="2390202"/>
          <a:ext cx="1370971" cy="119274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100000"/>
            </a:lnSpc>
            <a:spcBef>
              <a:spcPct val="0"/>
            </a:spcBef>
            <a:spcAft>
              <a:spcPct val="35000"/>
            </a:spcAft>
          </a:pPr>
          <a:r>
            <a:rPr lang="en-GB" sz="1500" b="1" kern="1200" dirty="0">
              <a:solidFill>
                <a:schemeClr val="tx1"/>
              </a:solidFill>
            </a:rPr>
            <a:t>Bleeding </a:t>
          </a:r>
        </a:p>
      </dsp:txBody>
      <dsp:txXfrm rot="-5400000">
        <a:off x="4380165" y="2514732"/>
        <a:ext cx="821007" cy="943685"/>
      </dsp:txXfrm>
    </dsp:sp>
    <dsp:sp modelId="{B6DECB48-6C46-4FB3-8651-0B915333AA78}">
      <dsp:nvSpPr>
        <dsp:cNvPr id="0" name=""/>
        <dsp:cNvSpPr/>
      </dsp:nvSpPr>
      <dsp:spPr>
        <a:xfrm>
          <a:off x="6707094" y="4930819"/>
          <a:ext cx="1530004" cy="822583"/>
        </a:xfrm>
        <a:prstGeom prst="rect">
          <a:avLst/>
        </a:prstGeom>
        <a:noFill/>
        <a:ln>
          <a:noFill/>
        </a:ln>
        <a:effectLst/>
      </dsp:spPr>
      <dsp:style>
        <a:lnRef idx="0">
          <a:scrgbClr r="0" g="0" b="0"/>
        </a:lnRef>
        <a:fillRef idx="0">
          <a:scrgbClr r="0" g="0" b="0"/>
        </a:fillRef>
        <a:effectRef idx="0">
          <a:scrgbClr r="0" g="0" b="0"/>
        </a:effectRef>
        <a:fontRef idx="minor"/>
      </dsp:style>
    </dsp:sp>
    <dsp:sp modelId="{A925738D-3BE2-469A-B2EF-CB445EC12062}">
      <dsp:nvSpPr>
        <dsp:cNvPr id="0" name=""/>
        <dsp:cNvSpPr/>
      </dsp:nvSpPr>
      <dsp:spPr>
        <a:xfrm rot="5400000">
          <a:off x="4100877" y="4745738"/>
          <a:ext cx="1370971" cy="1192745"/>
        </a:xfrm>
        <a:prstGeom prst="hexagon">
          <a:avLst>
            <a:gd name="adj" fmla="val 2500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IN" sz="3600" kern="1200"/>
        </a:p>
      </dsp:txBody>
      <dsp:txXfrm rot="-5400000">
        <a:off x="4375859" y="4870268"/>
        <a:ext cx="821007" cy="943685"/>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xmlns="" val="823435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altLang="en-US" sz="1200" dirty="0" smtClean="0"/>
              <a:t>The leaflets and stents are the primary sites with calcification and leaflet tear or rupture.</a:t>
            </a:r>
          </a:p>
        </p:txBody>
      </p:sp>
      <p:sp>
        <p:nvSpPr>
          <p:cNvPr id="4" name="Slide Number Placeholder 3"/>
          <p:cNvSpPr>
            <a:spLocks noGrp="1"/>
          </p:cNvSpPr>
          <p:nvPr>
            <p:ph type="sldNum" sz="quarter" idx="10"/>
          </p:nvPr>
        </p:nvSpPr>
        <p:spPr/>
        <p:txBody>
          <a:bodyPr/>
          <a:lstStyle/>
          <a:p>
            <a:fld id="{21B2AA4F-B828-4D7C-AFD3-893933DAFCB4}" type="slidenum">
              <a:rPr lang="en-US" smtClean="0"/>
              <a:pPr/>
              <a:t>4</a:t>
            </a:fld>
            <a:endParaRPr lang="en-US"/>
          </a:p>
        </p:txBody>
      </p:sp>
    </p:spTree>
    <p:extLst>
      <p:ext uri="{BB962C8B-B14F-4D97-AF65-F5344CB8AC3E}">
        <p14:creationId xmlns:p14="http://schemas.microsoft.com/office/powerpoint/2010/main" xmlns="" val="1914559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EOA using continuity equation; must be compared with normal</a:t>
            </a:r>
            <a:r>
              <a:rPr lang="en-GB" altLang="en-US"/>
              <a:t> d</a:t>
            </a:r>
            <a:r>
              <a:rPr lang="en-US"/>
              <a:t>oppler values of the valve type and size.</a:t>
            </a:r>
          </a:p>
        </p:txBody>
      </p:sp>
    </p:spTree>
    <p:extLst>
      <p:ext uri="{BB962C8B-B14F-4D97-AF65-F5344CB8AC3E}">
        <p14:creationId xmlns:p14="http://schemas.microsoft.com/office/powerpoint/2010/main" xmlns="" val="3959253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after insertion of a stentless valve</a:t>
            </a:r>
            <a:endParaRPr lang="en-GB" altLang="en-US"/>
          </a:p>
        </p:txBody>
      </p:sp>
    </p:spTree>
    <p:extLst>
      <p:ext uri="{BB962C8B-B14F-4D97-AF65-F5344CB8AC3E}">
        <p14:creationId xmlns:p14="http://schemas.microsoft.com/office/powerpoint/2010/main" xmlns="" val="3896405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Bernoulli principle states that , when a high pressure jet (Air, Water, blood etc ) moves over a conduit, the pressure exerted by the jet on its sides (Lateral wall) reduces . The velocity gain is equal to pressure drop</a:t>
            </a:r>
            <a:r>
              <a:rPr lang="en-GB" altLang="en-US"/>
              <a:t>.</a:t>
            </a:r>
          </a:p>
        </p:txBody>
      </p:sp>
    </p:spTree>
    <p:extLst>
      <p:ext uri="{BB962C8B-B14F-4D97-AF65-F5344CB8AC3E}">
        <p14:creationId xmlns:p14="http://schemas.microsoft.com/office/powerpoint/2010/main" xmlns="" val="3436790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less dependent on flow through the valve</a:t>
            </a:r>
            <a:endParaRPr lang="en-US"/>
          </a:p>
        </p:txBody>
      </p:sp>
    </p:spTree>
    <p:extLst>
      <p:ext uri="{BB962C8B-B14F-4D97-AF65-F5344CB8AC3E}">
        <p14:creationId xmlns:p14="http://schemas.microsoft.com/office/powerpoint/2010/main" xmlns="" val="3101678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The default approach </a:t>
            </a:r>
            <a:r>
              <a:rPr lang="en-GB" altLang="en-US"/>
              <a:t>:</a:t>
            </a:r>
            <a:r>
              <a:rPr lang="en-US"/>
              <a:t> measure outer edge–to–outer edge diameter at the lower (ventricular) end of the valve stent (A, arrow). </a:t>
            </a:r>
          </a:p>
          <a:p>
            <a:r>
              <a:rPr lang="en-US"/>
              <a:t>PW sample volume </a:t>
            </a:r>
            <a:r>
              <a:rPr lang="en-GB" altLang="en-US"/>
              <a:t>-</a:t>
            </a:r>
            <a:r>
              <a:rPr lang="en-US"/>
              <a:t> immediately proximal to the site of flow acceleration at the inlet to the stent (B). </a:t>
            </a:r>
          </a:p>
          <a:p>
            <a:r>
              <a:rPr lang="en-US"/>
              <a:t>S</a:t>
            </a:r>
            <a:r>
              <a:rPr lang="en-GB" altLang="en-US"/>
              <a:t>V</a:t>
            </a:r>
            <a:r>
              <a:rPr lang="en-US"/>
              <a:t> is</a:t>
            </a:r>
            <a:r>
              <a:rPr lang="en-GB" altLang="en-US"/>
              <a:t> </a:t>
            </a:r>
            <a:r>
              <a:rPr lang="en-US"/>
              <a:t>then calculated as usual, assuming a circular LVOT geometry as 0.785  d2</a:t>
            </a:r>
            <a:r>
              <a:rPr lang="en-GB" altLang="en-US"/>
              <a:t> x</a:t>
            </a:r>
            <a:r>
              <a:rPr lang="en-US"/>
              <a:t>  VTI. </a:t>
            </a:r>
          </a:p>
          <a:p>
            <a:pPr marL="171450" indent="-171450">
              <a:buFont typeface="Arial" panose="020B0604020202020204" pitchFamily="34" charset="0"/>
              <a:buChar char="•"/>
            </a:pPr>
            <a:r>
              <a:rPr lang="en-GB" altLang="en-US" b="1"/>
              <a:t>SE</a:t>
            </a:r>
            <a:r>
              <a:rPr lang="en-US" b="1"/>
              <a:t> valve </a:t>
            </a:r>
            <a:r>
              <a:rPr lang="en-GB" b="1"/>
              <a:t>(</a:t>
            </a:r>
            <a:r>
              <a:rPr lang="en-US" b="1"/>
              <a:t>if the lower end of the stent is not in close proximity to the </a:t>
            </a:r>
            <a:r>
              <a:rPr lang="en-GB" b="1"/>
              <a:t>AML &amp; </a:t>
            </a:r>
            <a:r>
              <a:rPr lang="en-GB" altLang="en-US" b="1"/>
              <a:t>IVS</a:t>
            </a:r>
            <a:r>
              <a:rPr lang="en-US"/>
              <a:t>, an alternative approach is to measure the </a:t>
            </a:r>
            <a:r>
              <a:rPr lang="en-US" b="1"/>
              <a:t>inner edge–to–inner edge diameter immediately proximal to the cusps </a:t>
            </a:r>
            <a:r>
              <a:rPr lang="en-US"/>
              <a:t>(D). </a:t>
            </a:r>
            <a:r>
              <a:rPr lang="en-GB" altLang="en-US"/>
              <a:t>S</a:t>
            </a:r>
            <a:r>
              <a:rPr lang="en-US"/>
              <a:t>ample volume should be placed just inside the stent but proximal to the site of</a:t>
            </a:r>
            <a:r>
              <a:rPr lang="en-GB" altLang="en-US"/>
              <a:t> </a:t>
            </a:r>
            <a:r>
              <a:rPr lang="en-US"/>
              <a:t>flow acceleration at valve cusps (E). </a:t>
            </a:r>
          </a:p>
          <a:p>
            <a:pPr marL="171450" indent="-171450">
              <a:buFont typeface="Arial" panose="020B0604020202020204" pitchFamily="34" charset="0"/>
              <a:buChar char="•"/>
            </a:pPr>
            <a:r>
              <a:rPr lang="en-GB" altLang="en-US" b="1"/>
              <a:t>T</a:t>
            </a:r>
            <a:r>
              <a:rPr lang="en-US" b="1"/>
              <a:t>ranscatheter valves</a:t>
            </a:r>
            <a:r>
              <a:rPr lang="en-GB" altLang="en-US" b="1"/>
              <a:t> :</a:t>
            </a:r>
            <a:r>
              <a:rPr lang="en-US" b="1"/>
              <a:t> flow acceleration </a:t>
            </a:r>
            <a:r>
              <a:rPr lang="en-GB" altLang="en-US" b="1"/>
              <a:t>@</a:t>
            </a:r>
            <a:r>
              <a:rPr lang="en-US" b="1"/>
              <a:t> inlet to the stent </a:t>
            </a:r>
            <a:r>
              <a:rPr lang="en-GB" altLang="en-US" b="1"/>
              <a:t>&amp;</a:t>
            </a:r>
            <a:r>
              <a:rPr lang="en-US" b="1"/>
              <a:t> </a:t>
            </a:r>
            <a:r>
              <a:rPr lang="en-GB" altLang="en-US" b="1"/>
              <a:t>@</a:t>
            </a:r>
            <a:r>
              <a:rPr lang="en-US" b="1"/>
              <a:t> valve cusps.</a:t>
            </a:r>
          </a:p>
        </p:txBody>
      </p:sp>
    </p:spTree>
    <p:extLst>
      <p:ext uri="{BB962C8B-B14F-4D97-AF65-F5344CB8AC3E}">
        <p14:creationId xmlns:p14="http://schemas.microsoft.com/office/powerpoint/2010/main" xmlns="" val="2503323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sym typeface="+mn-ea"/>
            </a:endParaRPr>
          </a:p>
        </p:txBody>
      </p:sp>
    </p:spTree>
    <p:extLst>
      <p:ext uri="{BB962C8B-B14F-4D97-AF65-F5344CB8AC3E}">
        <p14:creationId xmlns:p14="http://schemas.microsoft.com/office/powerpoint/2010/main" xmlns="" val="1105191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I</a:t>
            </a:r>
            <a:r>
              <a:rPr lang="en-US"/>
              <a:t>ndex of valve performance </a:t>
            </a:r>
          </a:p>
        </p:txBody>
      </p:sp>
    </p:spTree>
    <p:extLst>
      <p:ext uri="{BB962C8B-B14F-4D97-AF65-F5344CB8AC3E}">
        <p14:creationId xmlns:p14="http://schemas.microsoft.com/office/powerpoint/2010/main" xmlns="" val="3982111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xmlns="" val="3159986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L</a:t>
            </a:r>
            <a:r>
              <a:rPr lang="en-US"/>
              <a:t>t </a:t>
            </a:r>
            <a:r>
              <a:rPr lang="en-GB" altLang="en-US"/>
              <a:t>:</a:t>
            </a:r>
            <a:r>
              <a:rPr lang="en-US"/>
              <a:t> </a:t>
            </a:r>
            <a:r>
              <a:rPr lang="en-GB" altLang="en-US"/>
              <a:t>C</a:t>
            </a:r>
            <a:r>
              <a:rPr lang="en-US"/>
              <a:t>hanges</a:t>
            </a:r>
            <a:r>
              <a:rPr lang="en-GB" altLang="en-US"/>
              <a:t> </a:t>
            </a:r>
            <a:r>
              <a:rPr lang="en-US"/>
              <a:t>in velocity </a:t>
            </a:r>
            <a:r>
              <a:rPr lang="en-GB" altLang="en-US"/>
              <a:t>&amp;</a:t>
            </a:r>
            <a:r>
              <a:rPr lang="en-US"/>
              <a:t> pressure from the LV</a:t>
            </a:r>
            <a:r>
              <a:rPr lang="en-GB" altLang="en-US"/>
              <a:t>OT</a:t>
            </a:r>
            <a:r>
              <a:rPr lang="en-US"/>
              <a:t> to the </a:t>
            </a:r>
            <a:r>
              <a:rPr lang="en-GB" altLang="en-US"/>
              <a:t>A</a:t>
            </a:r>
            <a:r>
              <a:rPr lang="en-US"/>
              <a:t>sc</a:t>
            </a:r>
            <a:r>
              <a:rPr lang="en-GB" altLang="en-US"/>
              <a:t>. Ao</a:t>
            </a:r>
            <a:r>
              <a:rPr lang="en-US"/>
              <a:t> in a </a:t>
            </a:r>
            <a:r>
              <a:rPr lang="en-US" u="sng"/>
              <a:t>stented </a:t>
            </a:r>
            <a:r>
              <a:rPr lang="en-GB" altLang="en-US" u="sng"/>
              <a:t>BPV</a:t>
            </a:r>
            <a:r>
              <a:rPr lang="en-US" u="sng"/>
              <a:t>. </a:t>
            </a:r>
            <a:endParaRPr lang="en-US"/>
          </a:p>
          <a:p>
            <a:r>
              <a:rPr lang="en-GB" altLang="en-US"/>
              <a:t>R</a:t>
            </a:r>
            <a:r>
              <a:rPr lang="en-US"/>
              <a:t>t</a:t>
            </a:r>
            <a:r>
              <a:rPr lang="en-GB" altLang="en-US"/>
              <a:t> :</a:t>
            </a:r>
            <a:r>
              <a:rPr lang="en-US"/>
              <a:t> </a:t>
            </a:r>
            <a:r>
              <a:rPr lang="en-GB" altLang="en-US"/>
              <a:t>I</a:t>
            </a:r>
            <a:r>
              <a:rPr lang="en-US"/>
              <a:t>n </a:t>
            </a:r>
            <a:r>
              <a:rPr lang="en-US" u="sng"/>
              <a:t>mechanical bileaflet prostheses</a:t>
            </a:r>
            <a:r>
              <a:rPr lang="en-US"/>
              <a:t>, the velocity is higher in</a:t>
            </a:r>
            <a:r>
              <a:rPr lang="en-GB" altLang="en-US"/>
              <a:t> </a:t>
            </a:r>
            <a:r>
              <a:rPr lang="en-US"/>
              <a:t>the central orifice (CO) compared with the lateral orifices (LOs); hence the pressure drop is higher at this level. </a:t>
            </a:r>
            <a:r>
              <a:rPr lang="en-US" u="sng"/>
              <a:t>This is not seen in</a:t>
            </a:r>
            <a:r>
              <a:rPr lang="en-GB" altLang="en-US" u="sng"/>
              <a:t> </a:t>
            </a:r>
            <a:r>
              <a:rPr lang="en-US" u="sng"/>
              <a:t>a single tilting disk or bioprosthetic valve</a:t>
            </a:r>
            <a:r>
              <a:rPr lang="en-US"/>
              <a:t>. </a:t>
            </a:r>
          </a:p>
          <a:p>
            <a:r>
              <a:rPr lang="en-US"/>
              <a:t>Doppler-estimated velocity </a:t>
            </a:r>
            <a:r>
              <a:rPr lang="en-GB" altLang="en-US"/>
              <a:t>&amp;</a:t>
            </a:r>
            <a:r>
              <a:rPr lang="en-US"/>
              <a:t> gradients usually</a:t>
            </a:r>
            <a:r>
              <a:rPr lang="en-GB" altLang="en-US"/>
              <a:t> </a:t>
            </a:r>
            <a:r>
              <a:rPr lang="en-US"/>
              <a:t>cannot differentiate between the lower and maximal velocities</a:t>
            </a:r>
            <a:r>
              <a:rPr lang="en-GB" altLang="en-US"/>
              <a:t> --&gt;</a:t>
            </a:r>
            <a:r>
              <a:rPr lang="en-US"/>
              <a:t> overestimation </a:t>
            </a:r>
            <a:r>
              <a:rPr lang="en-GB" altLang="en-US"/>
              <a:t>(</a:t>
            </a:r>
            <a:r>
              <a:rPr lang="en-US"/>
              <a:t>compared </a:t>
            </a:r>
            <a:r>
              <a:rPr lang="en-GB" altLang="en-US"/>
              <a:t>to</a:t>
            </a:r>
            <a:r>
              <a:rPr lang="en-US"/>
              <a:t> invasive</a:t>
            </a:r>
            <a:r>
              <a:rPr lang="en-GB" altLang="en-US"/>
              <a:t>)</a:t>
            </a:r>
          </a:p>
        </p:txBody>
      </p:sp>
    </p:spTree>
    <p:extLst>
      <p:ext uri="{BB962C8B-B14F-4D97-AF65-F5344CB8AC3E}">
        <p14:creationId xmlns:p14="http://schemas.microsoft.com/office/powerpoint/2010/main" xmlns="" val="2964705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sym typeface="+mn-ea"/>
              </a:rPr>
              <a:t>(</a:t>
            </a:r>
            <a:r>
              <a:rPr lang="en-US">
                <a:sym typeface="+mn-ea"/>
              </a:rPr>
              <a:t>compared with</a:t>
            </a:r>
            <a:r>
              <a:rPr lang="en-GB" altLang="en-US">
                <a:sym typeface="+mn-ea"/>
              </a:rPr>
              <a:t> </a:t>
            </a:r>
            <a:r>
              <a:rPr lang="en-US">
                <a:sym typeface="+mn-ea"/>
              </a:rPr>
              <a:t>the invasive hemodynamic measures, particularly in small prostheses and high-flow states</a:t>
            </a:r>
            <a:r>
              <a:rPr lang="en-GB" altLang="en-US">
                <a:sym typeface="+mn-ea"/>
              </a:rPr>
              <a:t>) </a:t>
            </a:r>
          </a:p>
          <a:p>
            <a:r>
              <a:rPr lang="en-US"/>
              <a:t>Always add the proximal sub valvular velocity (V1 ) in your Bernoulli equation .It need to be subtracted.</a:t>
            </a:r>
          </a:p>
        </p:txBody>
      </p:sp>
    </p:spTree>
    <p:extLst>
      <p:ext uri="{BB962C8B-B14F-4D97-AF65-F5344CB8AC3E}">
        <p14:creationId xmlns:p14="http://schemas.microsoft.com/office/powerpoint/2010/main" xmlns="" val="2373480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smtClean="0"/>
              <a:t>A. BPV</a:t>
            </a:r>
            <a:r>
              <a:rPr lang="en-US" baseline="0" dirty="0" smtClean="0"/>
              <a:t> -</a:t>
            </a:r>
            <a:r>
              <a:rPr lang="en-US" dirty="0" smtClean="0"/>
              <a:t> </a:t>
            </a:r>
            <a:r>
              <a:rPr lang="en-US" dirty="0"/>
              <a:t>porcine </a:t>
            </a:r>
            <a:r>
              <a:rPr lang="en-US" dirty="0" smtClean="0"/>
              <a:t>. </a:t>
            </a:r>
            <a:r>
              <a:rPr lang="en-US" dirty="0"/>
              <a:t>Bulky calcifications nodules on the leaflets surface leading to severe </a:t>
            </a:r>
            <a:r>
              <a:rPr lang="en-US" dirty="0" smtClean="0"/>
              <a:t>AS. </a:t>
            </a:r>
          </a:p>
          <a:p>
            <a:r>
              <a:rPr lang="en-US" dirty="0" smtClean="0"/>
              <a:t>B. BPV</a:t>
            </a:r>
            <a:r>
              <a:rPr lang="en-US" baseline="0" dirty="0" smtClean="0"/>
              <a:t> -</a:t>
            </a:r>
            <a:r>
              <a:rPr lang="en-US" dirty="0" smtClean="0"/>
              <a:t> </a:t>
            </a:r>
            <a:r>
              <a:rPr lang="en-US" dirty="0"/>
              <a:t>pericardial </a:t>
            </a:r>
            <a:r>
              <a:rPr lang="en-US" dirty="0" smtClean="0"/>
              <a:t>. </a:t>
            </a:r>
            <a:r>
              <a:rPr lang="en-US" dirty="0"/>
              <a:t>Excessive </a:t>
            </a:r>
            <a:r>
              <a:rPr lang="en-US" dirty="0" err="1"/>
              <a:t>pannus</a:t>
            </a:r>
            <a:r>
              <a:rPr lang="en-US" dirty="0"/>
              <a:t> overgrowth, with a fibrotic reaction encasing the sewing ring sutures</a:t>
            </a:r>
          </a:p>
        </p:txBody>
      </p:sp>
    </p:spTree>
    <p:extLst>
      <p:ext uri="{BB962C8B-B14F-4D97-AF65-F5344CB8AC3E}">
        <p14:creationId xmlns:p14="http://schemas.microsoft.com/office/powerpoint/2010/main" xmlns="" val="2054307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t>V</a:t>
            </a:r>
            <a:r>
              <a:rPr lang="en-US"/>
              <a:t>elocity</a:t>
            </a:r>
            <a:r>
              <a:rPr lang="en-GB" altLang="en-US"/>
              <a:t>,</a:t>
            </a:r>
            <a:r>
              <a:rPr lang="en-US"/>
              <a:t> contour, acceleration time (AT). </a:t>
            </a:r>
          </a:p>
          <a:p>
            <a:r>
              <a:rPr lang="en-US"/>
              <a:t>Normal valve: LVOT diameter 2 cm, VTI</a:t>
            </a:r>
            <a:r>
              <a:rPr lang="en-GB" altLang="en-US"/>
              <a:t> </a:t>
            </a:r>
            <a:r>
              <a:rPr lang="en-US"/>
              <a:t>LVOT 19 cm, VTI</a:t>
            </a:r>
            <a:r>
              <a:rPr lang="en-GB" altLang="en-US"/>
              <a:t> </a:t>
            </a:r>
            <a:r>
              <a:rPr lang="en-US"/>
              <a:t>PrAV 31 cm, DVI 0.6, and EOA</a:t>
            </a:r>
            <a:r>
              <a:rPr lang="en-GB" altLang="en-US"/>
              <a:t> </a:t>
            </a:r>
            <a:r>
              <a:rPr lang="en-US"/>
              <a:t>1.92 cm2</a:t>
            </a:r>
            <a:r>
              <a:rPr lang="en-GB" altLang="en-US"/>
              <a:t>. </a:t>
            </a:r>
            <a:r>
              <a:rPr lang="en-US"/>
              <a:t>AT</a:t>
            </a:r>
            <a:r>
              <a:rPr lang="en-GB" altLang="en-US"/>
              <a:t>/E</a:t>
            </a:r>
            <a:r>
              <a:rPr lang="en-US"/>
              <a:t>jection time (ET) is normal </a:t>
            </a:r>
            <a:r>
              <a:rPr lang="en-GB" altLang="en-US"/>
              <a:t>-</a:t>
            </a:r>
            <a:r>
              <a:rPr lang="en-US"/>
              <a:t> 0.24. </a:t>
            </a:r>
          </a:p>
          <a:p>
            <a:r>
              <a:rPr lang="en-US" b="1" u="sng"/>
              <a:t>Stenotic valve</a:t>
            </a:r>
            <a:r>
              <a:rPr lang="en-US"/>
              <a:t>: LVOT diameter 2 cm, VTI</a:t>
            </a:r>
            <a:r>
              <a:rPr lang="en-GB" altLang="en-US"/>
              <a:t> </a:t>
            </a:r>
            <a:r>
              <a:rPr lang="en-US"/>
              <a:t>LVOT 24 cm, VTIPrAV</a:t>
            </a:r>
            <a:r>
              <a:rPr lang="en-GB" altLang="en-US"/>
              <a:t> </a:t>
            </a:r>
            <a:r>
              <a:rPr lang="en-US"/>
              <a:t>98 cm, DVI 0.24, EOA 0.77 cm2</a:t>
            </a:r>
            <a:r>
              <a:rPr lang="en-GB" altLang="en-US"/>
              <a:t>. </a:t>
            </a:r>
            <a:r>
              <a:rPr lang="en-US"/>
              <a:t>calculated AT/ET ratio 0.4.</a:t>
            </a:r>
          </a:p>
        </p:txBody>
      </p:sp>
    </p:spTree>
    <p:extLst>
      <p:ext uri="{BB962C8B-B14F-4D97-AF65-F5344CB8AC3E}">
        <p14:creationId xmlns:p14="http://schemas.microsoft.com/office/powerpoint/2010/main" xmlns="" val="1743822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 bioprosthetic </a:t>
            </a:r>
            <a:r>
              <a:rPr lang="en-GB" altLang="en-US"/>
              <a:t>AV</a:t>
            </a:r>
            <a:r>
              <a:rPr lang="en-US"/>
              <a:t> thrombus. (A) </a:t>
            </a:r>
            <a:r>
              <a:rPr lang="en-GB" altLang="en-US"/>
              <a:t>TTE PSAX - AV</a:t>
            </a:r>
            <a:r>
              <a:rPr lang="en-US"/>
              <a:t> during systole </a:t>
            </a:r>
            <a:r>
              <a:rPr lang="en-GB" altLang="en-US"/>
              <a:t>-</a:t>
            </a:r>
            <a:r>
              <a:rPr lang="en-US"/>
              <a:t> shadowing of the posterior structure (white arrow). </a:t>
            </a:r>
            <a:r>
              <a:rPr lang="en-GB" altLang="en-US"/>
              <a:t>F</a:t>
            </a:r>
            <a:r>
              <a:rPr lang="en-US"/>
              <a:t>ailure of the </a:t>
            </a:r>
            <a:r>
              <a:rPr lang="en-GB" altLang="en-US"/>
              <a:t>LCC</a:t>
            </a:r>
            <a:r>
              <a:rPr lang="en-US"/>
              <a:t> to open because of</a:t>
            </a:r>
            <a:r>
              <a:rPr lang="en-US" b="1" u="sng"/>
              <a:t> mass</a:t>
            </a:r>
            <a:r>
              <a:rPr lang="en-US"/>
              <a:t>  </a:t>
            </a:r>
          </a:p>
          <a:p>
            <a:r>
              <a:rPr lang="en-GB" altLang="en-US"/>
              <a:t> </a:t>
            </a:r>
            <a:r>
              <a:rPr lang="en-US"/>
              <a:t>(B)</a:t>
            </a:r>
            <a:r>
              <a:rPr lang="en-GB" altLang="en-US"/>
              <a:t> US</a:t>
            </a:r>
            <a:r>
              <a:rPr lang="en-US"/>
              <a:t>-enhancing agent reveals that this mass is</a:t>
            </a:r>
            <a:r>
              <a:rPr lang="en-GB" altLang="en-US"/>
              <a:t> </a:t>
            </a:r>
            <a:r>
              <a:rPr lang="en-US"/>
              <a:t>likely a thrombus. </a:t>
            </a:r>
            <a:r>
              <a:rPr lang="en-GB" altLang="en-US"/>
              <a:t> </a:t>
            </a:r>
            <a:endParaRPr lang="en-US"/>
          </a:p>
          <a:p>
            <a:r>
              <a:rPr lang="en-US"/>
              <a:t>(C) CW Doppler in the </a:t>
            </a:r>
            <a:r>
              <a:rPr lang="en-GB" altLang="en-US"/>
              <a:t>A5C</a:t>
            </a:r>
            <a:r>
              <a:rPr lang="en-US"/>
              <a:t> view</a:t>
            </a:r>
            <a:r>
              <a:rPr lang="en-GB" altLang="en-US"/>
              <a:t> :</a:t>
            </a:r>
            <a:r>
              <a:rPr lang="en-US"/>
              <a:t> normal peak systolic gradient </a:t>
            </a:r>
            <a:r>
              <a:rPr lang="en-GB" altLang="en-US"/>
              <a:t>-</a:t>
            </a:r>
            <a:r>
              <a:rPr lang="en-US"/>
              <a:t> 9 mm Hg. </a:t>
            </a:r>
          </a:p>
          <a:p>
            <a:r>
              <a:rPr lang="en-US"/>
              <a:t>(D)</a:t>
            </a:r>
            <a:r>
              <a:rPr lang="en-GB" altLang="en-US"/>
              <a:t> </a:t>
            </a:r>
            <a:r>
              <a:rPr lang="en-US"/>
              <a:t>TEE </a:t>
            </a:r>
            <a:r>
              <a:rPr lang="en-GB" altLang="en-US"/>
              <a:t>:</a:t>
            </a:r>
            <a:r>
              <a:rPr lang="en-US"/>
              <a:t> long-axis view </a:t>
            </a:r>
            <a:r>
              <a:rPr lang="en-GB" altLang="en-US"/>
              <a:t>:</a:t>
            </a:r>
            <a:r>
              <a:rPr lang="en-US"/>
              <a:t> </a:t>
            </a:r>
            <a:r>
              <a:rPr lang="en-GB" altLang="en-US"/>
              <a:t>RCC</a:t>
            </a:r>
            <a:r>
              <a:rPr lang="en-US"/>
              <a:t> </a:t>
            </a:r>
            <a:r>
              <a:rPr lang="en-GB" altLang="en-US"/>
              <a:t>T</a:t>
            </a:r>
            <a:r>
              <a:rPr lang="en-US"/>
              <a:t>hickened (lt), </a:t>
            </a:r>
            <a:r>
              <a:rPr lang="en-GB" altLang="en-US"/>
              <a:t>S</a:t>
            </a:r>
            <a:r>
              <a:rPr lang="en-US"/>
              <a:t>hort-axis</a:t>
            </a:r>
            <a:r>
              <a:rPr lang="en-GB" altLang="en-US"/>
              <a:t> </a:t>
            </a:r>
            <a:r>
              <a:rPr lang="en-US"/>
              <a:t>view</a:t>
            </a:r>
            <a:r>
              <a:rPr lang="en-GB" altLang="en-US"/>
              <a:t> : </a:t>
            </a:r>
            <a:r>
              <a:rPr lang="en-US"/>
              <a:t>not open fully during systole (rt). </a:t>
            </a:r>
          </a:p>
          <a:p>
            <a:r>
              <a:rPr lang="en-US"/>
              <a:t>(E) </a:t>
            </a:r>
            <a:r>
              <a:rPr lang="en-GB" altLang="en-US"/>
              <a:t>3D TEE : AV - </a:t>
            </a:r>
            <a:r>
              <a:rPr lang="en-US"/>
              <a:t>short-axis </a:t>
            </a:r>
            <a:r>
              <a:rPr lang="en-GB" altLang="en-US"/>
              <a:t>:</a:t>
            </a:r>
            <a:r>
              <a:rPr lang="en-US"/>
              <a:t> diastole (top) </a:t>
            </a:r>
            <a:r>
              <a:rPr lang="en-GB" altLang="en-US"/>
              <a:t>&amp; </a:t>
            </a:r>
            <a:r>
              <a:rPr lang="en-US"/>
              <a:t>systole (bottom) </a:t>
            </a:r>
            <a:r>
              <a:rPr lang="en-GB" altLang="en-US"/>
              <a:t>: </a:t>
            </a:r>
            <a:r>
              <a:rPr lang="en-US"/>
              <a:t>fixation of the lt </a:t>
            </a:r>
            <a:r>
              <a:rPr lang="en-GB" altLang="en-US"/>
              <a:t>&amp;</a:t>
            </a:r>
            <a:r>
              <a:rPr lang="en-US"/>
              <a:t> rt coronary cusps</a:t>
            </a:r>
          </a:p>
          <a:p>
            <a:r>
              <a:rPr lang="en-US"/>
              <a:t>(F) CWD transgastric view </a:t>
            </a:r>
            <a:r>
              <a:rPr lang="en-GB" altLang="en-US"/>
              <a:t>:</a:t>
            </a:r>
            <a:r>
              <a:rPr lang="en-US"/>
              <a:t> higher</a:t>
            </a:r>
            <a:r>
              <a:rPr lang="en-GB" altLang="en-US"/>
              <a:t> </a:t>
            </a:r>
            <a:r>
              <a:rPr lang="en-US"/>
              <a:t>peak systolic gradient of 18 mm Hg</a:t>
            </a:r>
          </a:p>
        </p:txBody>
      </p:sp>
    </p:spTree>
    <p:extLst>
      <p:ext uri="{BB962C8B-B14F-4D97-AF65-F5344CB8AC3E}">
        <p14:creationId xmlns:p14="http://schemas.microsoft.com/office/powerpoint/2010/main" xmlns="" val="2517113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E</a:t>
            </a:r>
            <a:r>
              <a:rPr lang="en-US"/>
              <a:t>levated Doppler gradients</a:t>
            </a:r>
            <a:r>
              <a:rPr lang="en-GB" altLang="en-US"/>
              <a:t> :</a:t>
            </a:r>
            <a:r>
              <a:rPr lang="en-US"/>
              <a:t> </a:t>
            </a:r>
            <a:r>
              <a:rPr lang="en-GB" altLang="en-US"/>
              <a:t>PPM, stenosis, </a:t>
            </a:r>
            <a:r>
              <a:rPr lang="en-US"/>
              <a:t>high-flow states, supra</a:t>
            </a:r>
            <a:r>
              <a:rPr lang="en-GB" altLang="en-US"/>
              <a:t> </a:t>
            </a:r>
            <a:r>
              <a:rPr lang="en-US"/>
              <a:t>or</a:t>
            </a:r>
            <a:r>
              <a:rPr lang="en-GB" altLang="en-US"/>
              <a:t> </a:t>
            </a:r>
            <a:r>
              <a:rPr lang="en-US"/>
              <a:t>subvalvular obstruction, and pressure recovery</a:t>
            </a:r>
          </a:p>
        </p:txBody>
      </p:sp>
    </p:spTree>
    <p:extLst>
      <p:ext uri="{BB962C8B-B14F-4D97-AF65-F5344CB8AC3E}">
        <p14:creationId xmlns:p14="http://schemas.microsoft.com/office/powerpoint/2010/main" xmlns="" val="3399263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AR </a:t>
            </a:r>
            <a:r>
              <a:rPr lang="en-GB" altLang="en-US"/>
              <a:t>&amp;</a:t>
            </a:r>
            <a:r>
              <a:rPr lang="en-US"/>
              <a:t> stenosis </a:t>
            </a:r>
            <a:r>
              <a:rPr lang="en-GB" altLang="en-US"/>
              <a:t>: </a:t>
            </a:r>
            <a:r>
              <a:rPr lang="en-US"/>
              <a:t> a tissue prosthetic aortic valve (AV)</a:t>
            </a:r>
          </a:p>
          <a:p>
            <a:r>
              <a:rPr lang="en-GB" altLang="en-US"/>
              <a:t>a.</a:t>
            </a:r>
            <a:r>
              <a:rPr lang="en-US"/>
              <a:t> TTE </a:t>
            </a:r>
            <a:r>
              <a:rPr lang="en-GB" altLang="en-US"/>
              <a:t>A5C :</a:t>
            </a:r>
            <a:r>
              <a:rPr lang="en-US"/>
              <a:t> during diastole demonstrates a vegetation on the tissue prosthetic AV</a:t>
            </a:r>
          </a:p>
          <a:p>
            <a:r>
              <a:rPr lang="en-GB" altLang="en-US"/>
              <a:t>b.</a:t>
            </a:r>
            <a:r>
              <a:rPr lang="en-US"/>
              <a:t>  </a:t>
            </a:r>
            <a:r>
              <a:rPr lang="en-US" b="1"/>
              <a:t>severe regurgitation</a:t>
            </a:r>
            <a:r>
              <a:rPr lang="en-GB" altLang="en-US" b="1"/>
              <a:t>   </a:t>
            </a:r>
            <a:r>
              <a:rPr lang="en-GB" altLang="en-US"/>
              <a:t>c.</a:t>
            </a:r>
            <a:r>
              <a:rPr lang="en-US"/>
              <a:t> CW</a:t>
            </a:r>
            <a:r>
              <a:rPr lang="en-GB" altLang="en-US"/>
              <a:t>D</a:t>
            </a:r>
            <a:r>
              <a:rPr lang="en-US"/>
              <a:t>, the PHT is &lt;200 msec</a:t>
            </a:r>
            <a:r>
              <a:rPr lang="en-GB" altLang="en-US"/>
              <a:t> =</a:t>
            </a:r>
            <a:r>
              <a:rPr lang="en-US"/>
              <a:t> severe regurgitation</a:t>
            </a:r>
          </a:p>
          <a:p>
            <a:r>
              <a:rPr lang="en-GB" altLang="en-US"/>
              <a:t>d.</a:t>
            </a:r>
            <a:r>
              <a:rPr lang="en-US"/>
              <a:t> A high systolic gradient across the valve</a:t>
            </a:r>
            <a:r>
              <a:rPr lang="en-GB" altLang="en-US"/>
              <a:t>. e.</a:t>
            </a:r>
            <a:r>
              <a:rPr lang="en-US"/>
              <a:t> PW Doppler in the prox </a:t>
            </a:r>
            <a:r>
              <a:rPr lang="en-GB" altLang="en-US"/>
              <a:t>DTA</a:t>
            </a:r>
            <a:r>
              <a:rPr lang="en-US"/>
              <a:t> demonstrates</a:t>
            </a:r>
            <a:r>
              <a:rPr lang="en-GB" altLang="en-US"/>
              <a:t> </a:t>
            </a:r>
            <a:r>
              <a:rPr lang="en-US"/>
              <a:t>low reversal (arrow). </a:t>
            </a:r>
          </a:p>
          <a:p>
            <a:r>
              <a:rPr lang="en-GB" altLang="en-US"/>
              <a:t>f. </a:t>
            </a:r>
            <a:r>
              <a:rPr lang="en-US"/>
              <a:t>Flow reversal</a:t>
            </a:r>
            <a:r>
              <a:rPr lang="en-GB" altLang="en-US"/>
              <a:t> </a:t>
            </a:r>
            <a:r>
              <a:rPr lang="en-US"/>
              <a:t>in abdominal aorta (arrow).</a:t>
            </a:r>
            <a:r>
              <a:rPr lang="en-GB" altLang="en-US"/>
              <a:t> </a:t>
            </a:r>
          </a:p>
        </p:txBody>
      </p:sp>
    </p:spTree>
    <p:extLst>
      <p:ext uri="{BB962C8B-B14F-4D97-AF65-F5344CB8AC3E}">
        <p14:creationId xmlns:p14="http://schemas.microsoft.com/office/powerpoint/2010/main" xmlns="" val="3662692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Bileaflet </a:t>
            </a:r>
            <a:r>
              <a:rPr lang="en-GB" altLang="en-US"/>
              <a:t>PrAV</a:t>
            </a:r>
            <a:r>
              <a:rPr lang="en-US"/>
              <a:t> obstruction. (A) Fluoroscopy shows normal opening and abnormal closing angles (B) Flow acceleration of the anterograde flow </a:t>
            </a:r>
            <a:r>
              <a:rPr lang="en-GB" altLang="en-US"/>
              <a:t> : </a:t>
            </a:r>
            <a:r>
              <a:rPr lang="en-US" b="1"/>
              <a:t>high transprosthetic gradients</a:t>
            </a:r>
            <a:r>
              <a:rPr lang="en-US"/>
              <a:t> (ΔPmean 53 mmHg). (C) 2D TEE from a 120° view reveals a </a:t>
            </a:r>
            <a:r>
              <a:rPr lang="en-US" b="1"/>
              <a:t>thrombotic hyperechogenic mass</a:t>
            </a:r>
            <a:r>
              <a:rPr lang="en-US"/>
              <a:t> on the ventricular side of the prosthesis</a:t>
            </a:r>
          </a:p>
          <a:p>
            <a:r>
              <a:rPr lang="en-US"/>
              <a:t>(D) Severe </a:t>
            </a:r>
            <a:r>
              <a:rPr lang="en-US" b="1"/>
              <a:t>intraprosthetic regurgitation</a:t>
            </a:r>
            <a:r>
              <a:rPr lang="en-US"/>
              <a:t> as assessed by 2D TEE</a:t>
            </a:r>
          </a:p>
        </p:txBody>
      </p:sp>
    </p:spTree>
    <p:extLst>
      <p:ext uri="{BB962C8B-B14F-4D97-AF65-F5344CB8AC3E}">
        <p14:creationId xmlns:p14="http://schemas.microsoft.com/office/powerpoint/2010/main" xmlns="" val="747157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 Using the continuity equation</a:t>
            </a:r>
          </a:p>
        </p:txBody>
      </p:sp>
    </p:spTree>
    <p:extLst>
      <p:ext uri="{BB962C8B-B14F-4D97-AF65-F5344CB8AC3E}">
        <p14:creationId xmlns:p14="http://schemas.microsoft.com/office/powerpoint/2010/main" xmlns="" val="57868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 severe mechanical </a:t>
            </a:r>
            <a:r>
              <a:rPr lang="en-GB" altLang="en-US"/>
              <a:t>MS</a:t>
            </a:r>
            <a:r>
              <a:rPr lang="en-US"/>
              <a:t> secondary to thrombus formation. (A) </a:t>
            </a:r>
            <a:r>
              <a:rPr lang="en-GB" altLang="en-US"/>
              <a:t>2 D</a:t>
            </a:r>
            <a:r>
              <a:rPr lang="en-US"/>
              <a:t>TEE, midesophageal view in diastole, shows </a:t>
            </a:r>
            <a:r>
              <a:rPr lang="en-US" b="1"/>
              <a:t>restricted disk motion</a:t>
            </a:r>
            <a:r>
              <a:rPr lang="en-US"/>
              <a:t> (yellow arrow) with </a:t>
            </a:r>
            <a:r>
              <a:rPr lang="en-US" b="1"/>
              <a:t>high inflow color aliasing</a:t>
            </a:r>
            <a:r>
              <a:rPr lang="en-US"/>
              <a:t> (B) and severe prosthetic stenosis</a:t>
            </a:r>
            <a:r>
              <a:rPr lang="en-GB" altLang="en-US"/>
              <a:t> </a:t>
            </a:r>
            <a:r>
              <a:rPr lang="en-US"/>
              <a:t>(mean gradient, 29 mm Hg at a heart rate of 86 beats/min) on CW Doppler (C). </a:t>
            </a:r>
          </a:p>
          <a:p>
            <a:r>
              <a:rPr lang="en-US"/>
              <a:t>(D) Real-time 3D TEE of the mechanical mitral valve (en</a:t>
            </a:r>
            <a:r>
              <a:rPr lang="en-GB" altLang="en-US"/>
              <a:t> </a:t>
            </a:r>
            <a:r>
              <a:rPr lang="en-US"/>
              <a:t>face view) showing </a:t>
            </a:r>
            <a:r>
              <a:rPr lang="en-US" b="1"/>
              <a:t>restricted disk motion in diastole</a:t>
            </a:r>
            <a:r>
              <a:rPr lang="en-US"/>
              <a:t> (red arrow) and </a:t>
            </a:r>
            <a:r>
              <a:rPr lang="en-US" b="1"/>
              <a:t>two immobile masses</a:t>
            </a:r>
            <a:r>
              <a:rPr lang="en-US"/>
              <a:t> (circles) along the hinge points of the mechanical valve</a:t>
            </a:r>
          </a:p>
        </p:txBody>
      </p:sp>
    </p:spTree>
    <p:extLst>
      <p:ext uri="{BB962C8B-B14F-4D97-AF65-F5344CB8AC3E}">
        <p14:creationId xmlns:p14="http://schemas.microsoft.com/office/powerpoint/2010/main" xmlns="" val="3380841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Bileaflet </a:t>
            </a:r>
            <a:r>
              <a:rPr lang="en-GB" altLang="en-US"/>
              <a:t>Pr</a:t>
            </a:r>
            <a:r>
              <a:rPr lang="en-US"/>
              <a:t> </a:t>
            </a:r>
            <a:r>
              <a:rPr lang="en-GB" altLang="en-US"/>
              <a:t>MV</a:t>
            </a:r>
            <a:r>
              <a:rPr lang="en-US"/>
              <a:t> obstruction. (A) Fluoroscopic evaluation of normal opening and </a:t>
            </a:r>
            <a:r>
              <a:rPr lang="en-US" b="1"/>
              <a:t>abnormal closing angles</a:t>
            </a:r>
            <a:r>
              <a:rPr lang="en-US"/>
              <a:t> in a patient with prosthetic </a:t>
            </a:r>
            <a:r>
              <a:rPr lang="en-GB" altLang="en-US"/>
              <a:t>MV</a:t>
            </a:r>
            <a:r>
              <a:rPr lang="en-US"/>
              <a:t> dysfunction. The dotted line refers to the normal leaflet closure. The abnormal leaflet closure was confirmed by the lack of leaflets contact at the hinge area (black arrow). (B) Holosystolic regurgitation at </a:t>
            </a:r>
            <a:r>
              <a:rPr lang="en-GB" altLang="en-US"/>
              <a:t>CWD</a:t>
            </a:r>
            <a:r>
              <a:rPr lang="en-US"/>
              <a:t> by TEE. (C) 3D view of </a:t>
            </a:r>
            <a:r>
              <a:rPr lang="en-GB" altLang="en-US"/>
              <a:t>PrMV</a:t>
            </a:r>
            <a:r>
              <a:rPr lang="en-US"/>
              <a:t> from atrial side. During systole, only one leaflet closes (white arrow).</a:t>
            </a:r>
          </a:p>
        </p:txBody>
      </p:sp>
    </p:spTree>
    <p:extLst>
      <p:ext uri="{BB962C8B-B14F-4D97-AF65-F5344CB8AC3E}">
        <p14:creationId xmlns:p14="http://schemas.microsoft.com/office/powerpoint/2010/main" xmlns="" val="3233160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B</a:t>
            </a:r>
            <a:r>
              <a:rPr lang="en-US"/>
              <a:t>ileaflet mechanical </a:t>
            </a:r>
            <a:r>
              <a:rPr lang="en-GB" altLang="en-US"/>
              <a:t>AV</a:t>
            </a:r>
            <a:r>
              <a:rPr lang="en-US"/>
              <a:t> </a:t>
            </a:r>
          </a:p>
          <a:p>
            <a:r>
              <a:rPr lang="en-US"/>
              <a:t>1</a:t>
            </a:r>
            <a:r>
              <a:rPr lang="en-GB" altLang="en-US"/>
              <a:t>. s/p</a:t>
            </a:r>
            <a:r>
              <a:rPr lang="en-US"/>
              <a:t> Bentall procedure </a:t>
            </a:r>
            <a:r>
              <a:rPr lang="en-GB" altLang="en-US"/>
              <a:t>-</a:t>
            </a:r>
            <a:r>
              <a:rPr lang="en-US"/>
              <a:t> the aortic valve in diastole (A) and systole (B) with normal closure and opening</a:t>
            </a:r>
            <a:r>
              <a:rPr lang="en-GB" altLang="en-US"/>
              <a:t> </a:t>
            </a:r>
            <a:r>
              <a:rPr lang="en-US"/>
              <a:t>angles. </a:t>
            </a:r>
            <a:r>
              <a:rPr lang="en-GB" altLang="en-US"/>
              <a:t> A</a:t>
            </a:r>
            <a:r>
              <a:rPr lang="en-US" u="sng"/>
              <a:t>nterior paravalvular dehiscence</a:t>
            </a:r>
            <a:r>
              <a:rPr lang="en-US"/>
              <a:t> (red arrows). </a:t>
            </a:r>
          </a:p>
          <a:p>
            <a:r>
              <a:rPr lang="en-US"/>
              <a:t>2</a:t>
            </a:r>
            <a:r>
              <a:rPr lang="en-GB" altLang="en-US"/>
              <a:t>.  </a:t>
            </a:r>
            <a:r>
              <a:rPr lang="en-US"/>
              <a:t>three-chamber </a:t>
            </a:r>
            <a:r>
              <a:rPr lang="en-GB" altLang="en-US"/>
              <a:t>&amp;</a:t>
            </a:r>
            <a:r>
              <a:rPr lang="en-US"/>
              <a:t> short-axis</a:t>
            </a:r>
            <a:r>
              <a:rPr lang="en-GB" altLang="en-US"/>
              <a:t> </a:t>
            </a:r>
            <a:r>
              <a:rPr lang="en-US"/>
              <a:t>views show a frozen disk of the mechanical </a:t>
            </a:r>
            <a:r>
              <a:rPr lang="en-GB" altLang="en-US"/>
              <a:t>AV</a:t>
            </a:r>
            <a:r>
              <a:rPr lang="en-US"/>
              <a:t> (asterisk) imaged in systole (C). Pannus is seen over the left coronary cusp</a:t>
            </a:r>
          </a:p>
          <a:p>
            <a:r>
              <a:rPr lang="en-US"/>
              <a:t>(arrow) in long-axis (C) and short-axis (D) views, with Hounsfield units of 150. </a:t>
            </a:r>
          </a:p>
        </p:txBody>
      </p:sp>
    </p:spTree>
    <p:extLst>
      <p:ext uri="{BB962C8B-B14F-4D97-AF65-F5344CB8AC3E}">
        <p14:creationId xmlns:p14="http://schemas.microsoft.com/office/powerpoint/2010/main" xmlns="" val="128399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sym typeface="+mn-ea"/>
              </a:rPr>
              <a:t>S</a:t>
            </a:r>
            <a:r>
              <a:rPr>
                <a:sym typeface="+mn-ea"/>
              </a:rPr>
              <a:t>teady-state free precession (SSFP) cines are susceptible</a:t>
            </a:r>
            <a:r>
              <a:rPr lang="en-GB">
                <a:sym typeface="+mn-ea"/>
              </a:rPr>
              <a:t> </a:t>
            </a:r>
            <a:r>
              <a:rPr>
                <a:sym typeface="+mn-ea"/>
              </a:rPr>
              <a:t>to artifacts and are less sensitive to flow. </a:t>
            </a:r>
          </a:p>
          <a:p>
            <a:r>
              <a:rPr>
                <a:sym typeface="+mn-ea"/>
              </a:rPr>
              <a:t>Fast-gradient echo sequences can</a:t>
            </a:r>
            <a:r>
              <a:rPr lang="en-GB">
                <a:sym typeface="+mn-ea"/>
              </a:rPr>
              <a:t> </a:t>
            </a:r>
            <a:r>
              <a:rPr>
                <a:sym typeface="+mn-ea"/>
              </a:rPr>
              <a:t>help reduce flow-related artifacts</a:t>
            </a:r>
            <a:r>
              <a:rPr lang="en-GB">
                <a:sym typeface="+mn-ea"/>
              </a:rPr>
              <a:t>. </a:t>
            </a:r>
            <a:r>
              <a:rPr>
                <a:sym typeface="+mn-ea"/>
              </a:rPr>
              <a:t>spin-echo sequences can be</a:t>
            </a:r>
            <a:r>
              <a:rPr lang="en-GB">
                <a:sym typeface="+mn-ea"/>
              </a:rPr>
              <a:t> </a:t>
            </a:r>
            <a:r>
              <a:rPr>
                <a:sym typeface="+mn-ea"/>
              </a:rPr>
              <a:t>used to reduce prosthetic valve artifacts</a:t>
            </a:r>
          </a:p>
          <a:p>
            <a:r>
              <a:rPr lang="en-GB">
                <a:sym typeface="+mn-ea"/>
              </a:rPr>
              <a:t>Cine imaging --&gt; </a:t>
            </a:r>
            <a:r>
              <a:rPr>
                <a:sym typeface="+mn-ea"/>
              </a:rPr>
              <a:t>prosthetic valve stenosis or regurgitation</a:t>
            </a:r>
            <a:r>
              <a:rPr lang="en-GB">
                <a:sym typeface="+mn-ea"/>
              </a:rPr>
              <a:t>.</a:t>
            </a:r>
            <a:r>
              <a:rPr>
                <a:sym typeface="+mn-ea"/>
              </a:rPr>
              <a:t> </a:t>
            </a:r>
            <a:r>
              <a:rPr lang="en-GB">
                <a:sym typeface="+mn-ea"/>
              </a:rPr>
              <a:t>P</a:t>
            </a:r>
            <a:r>
              <a:rPr>
                <a:sym typeface="+mn-ea"/>
              </a:rPr>
              <a:t>lanimetry </a:t>
            </a:r>
            <a:r>
              <a:rPr lang="en-GB">
                <a:sym typeface="+mn-ea"/>
              </a:rPr>
              <a:t>--&gt; B</a:t>
            </a:r>
            <a:r>
              <a:rPr>
                <a:sym typeface="+mn-ea"/>
              </a:rPr>
              <a:t>ioprosthetic valve</a:t>
            </a:r>
            <a:r>
              <a:rPr lang="en-GB">
                <a:sym typeface="+mn-ea"/>
              </a:rPr>
              <a:t> </a:t>
            </a:r>
            <a:r>
              <a:rPr>
                <a:sym typeface="+mn-ea"/>
              </a:rPr>
              <a:t>area</a:t>
            </a:r>
            <a:r>
              <a:rPr lang="en-GB">
                <a:sym typeface="+mn-ea"/>
              </a:rPr>
              <a:t>,</a:t>
            </a:r>
            <a:r>
              <a:rPr>
                <a:sym typeface="+mn-ea"/>
              </a:rPr>
              <a:t> motion of the prosthesis </a:t>
            </a:r>
            <a:r>
              <a:rPr lang="en-GB">
                <a:sym typeface="+mn-ea"/>
              </a:rPr>
              <a:t>(</a:t>
            </a:r>
            <a:r>
              <a:rPr>
                <a:sym typeface="+mn-ea"/>
              </a:rPr>
              <a:t>dehiscence</a:t>
            </a:r>
            <a:r>
              <a:rPr lang="en-GB">
                <a:sym typeface="+mn-ea"/>
              </a:rPr>
              <a:t>)</a:t>
            </a:r>
            <a:r>
              <a:rPr>
                <a:sym typeface="+mn-ea"/>
              </a:rPr>
              <a:t> </a:t>
            </a:r>
          </a:p>
          <a:p>
            <a:r>
              <a:rPr>
                <a:sym typeface="+mn-ea"/>
              </a:rPr>
              <a:t>Phase-contrast acquisitions </a:t>
            </a:r>
            <a:r>
              <a:rPr lang="en-GB">
                <a:sym typeface="+mn-ea"/>
              </a:rPr>
              <a:t>(</a:t>
            </a:r>
            <a:r>
              <a:rPr>
                <a:sym typeface="+mn-ea"/>
              </a:rPr>
              <a:t>in-plane phase encoding</a:t>
            </a:r>
            <a:r>
              <a:rPr lang="en-GB">
                <a:sym typeface="+mn-ea"/>
              </a:rPr>
              <a:t>) --&gt; </a:t>
            </a:r>
            <a:r>
              <a:rPr>
                <a:sym typeface="+mn-ea"/>
              </a:rPr>
              <a:t>steno</a:t>
            </a:r>
            <a:r>
              <a:rPr lang="en-GB">
                <a:sym typeface="+mn-ea"/>
              </a:rPr>
              <a:t>sis,</a:t>
            </a:r>
            <a:r>
              <a:rPr>
                <a:sym typeface="+mn-ea"/>
              </a:rPr>
              <a:t> valvular </a:t>
            </a:r>
            <a:r>
              <a:rPr lang="en-GB">
                <a:sym typeface="+mn-ea"/>
              </a:rPr>
              <a:t>&amp;</a:t>
            </a:r>
            <a:r>
              <a:rPr>
                <a:sym typeface="+mn-ea"/>
              </a:rPr>
              <a:t> </a:t>
            </a:r>
            <a:r>
              <a:rPr lang="en-GB">
                <a:sym typeface="+mn-ea"/>
              </a:rPr>
              <a:t>PVL</a:t>
            </a:r>
            <a:r>
              <a:rPr>
                <a:sym typeface="+mn-ea"/>
              </a:rPr>
              <a:t>. Phase-contrast images using</a:t>
            </a:r>
            <a:r>
              <a:rPr lang="en-GB">
                <a:sym typeface="+mn-ea"/>
              </a:rPr>
              <a:t> (</a:t>
            </a:r>
            <a:r>
              <a:rPr>
                <a:sym typeface="+mn-ea"/>
              </a:rPr>
              <a:t>through-plane phase encoding</a:t>
            </a:r>
            <a:r>
              <a:rPr lang="en-GB">
                <a:sym typeface="+mn-ea"/>
              </a:rPr>
              <a:t>)</a:t>
            </a:r>
            <a:r>
              <a:rPr>
                <a:sym typeface="+mn-ea"/>
              </a:rPr>
              <a:t> </a:t>
            </a:r>
            <a:r>
              <a:rPr lang="en-GB">
                <a:sym typeface="+mn-ea"/>
              </a:rPr>
              <a:t>--&gt; </a:t>
            </a:r>
            <a:r>
              <a:rPr>
                <a:sym typeface="+mn-ea"/>
              </a:rPr>
              <a:t> peak velocities/gradients</a:t>
            </a:r>
          </a:p>
          <a:p>
            <a:endParaRPr lang="en-US"/>
          </a:p>
        </p:txBody>
      </p:sp>
    </p:spTree>
    <p:extLst>
      <p:ext uri="{BB962C8B-B14F-4D97-AF65-F5344CB8AC3E}">
        <p14:creationId xmlns:p14="http://schemas.microsoft.com/office/powerpoint/2010/main" xmlns="" val="3168425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smtClean="0">
                <a:sym typeface="+mn-ea"/>
              </a:rPr>
              <a:t>SVD</a:t>
            </a:r>
          </a:p>
          <a:p>
            <a:r>
              <a:rPr lang="en-GB" altLang="en-US" dirty="0" smtClean="0"/>
              <a:t>S</a:t>
            </a:r>
            <a:r>
              <a:rPr lang="en-US" dirty="0" smtClean="0"/>
              <a:t>tented valves tend to develop stenosis</a:t>
            </a:r>
          </a:p>
          <a:p>
            <a:r>
              <a:rPr lang="en-GB" altLang="en-US" dirty="0" smtClean="0"/>
              <a:t>S</a:t>
            </a:r>
            <a:r>
              <a:rPr lang="en-US" dirty="0" err="1" smtClean="0"/>
              <a:t>tentless</a:t>
            </a:r>
            <a:r>
              <a:rPr lang="en-US" dirty="0" smtClean="0"/>
              <a:t> valves</a:t>
            </a:r>
            <a:r>
              <a:rPr lang="en-GB" altLang="en-US" dirty="0" smtClean="0"/>
              <a:t> - </a:t>
            </a:r>
            <a:r>
              <a:rPr lang="en-US" dirty="0" smtClean="0">
                <a:sym typeface="+mn-ea"/>
              </a:rPr>
              <a:t> Regurgitation appears to be the main mechanism </a:t>
            </a:r>
            <a:endParaRPr lang="en-US" dirty="0" smtClean="0"/>
          </a:p>
        </p:txBody>
      </p:sp>
    </p:spTree>
    <p:extLst>
      <p:ext uri="{BB962C8B-B14F-4D97-AF65-F5344CB8AC3E}">
        <p14:creationId xmlns:p14="http://schemas.microsoft.com/office/powerpoint/2010/main" xmlns="" val="1667175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bioprosthetic </a:t>
            </a:r>
            <a:r>
              <a:rPr lang="en-US" b="1"/>
              <a:t>aortic stenosis </a:t>
            </a:r>
            <a:r>
              <a:rPr lang="en-US"/>
              <a:t>(A) Aortic long-axis view on </a:t>
            </a:r>
            <a:r>
              <a:rPr lang="en-GB" altLang="en-US" b="1"/>
              <a:t>SSFP</a:t>
            </a:r>
            <a:r>
              <a:rPr lang="en-US"/>
              <a:t> cine</a:t>
            </a:r>
            <a:r>
              <a:rPr lang="en-GB" altLang="en-US"/>
              <a:t> </a:t>
            </a:r>
            <a:r>
              <a:rPr lang="en-US"/>
              <a:t>CMR shows spin dephasing in systole consistent with high velocities from the</a:t>
            </a:r>
            <a:r>
              <a:rPr lang="en-US" b="1"/>
              <a:t> stenosis</a:t>
            </a:r>
            <a:r>
              <a:rPr lang="en-US"/>
              <a:t>. </a:t>
            </a:r>
          </a:p>
          <a:p>
            <a:r>
              <a:rPr lang="en-US"/>
              <a:t>(B) Double orthogonal view at the valve leaflet tips during maximal systolic opening shows a corresponding short-axis view of the</a:t>
            </a:r>
            <a:r>
              <a:rPr lang="en-GB" altLang="en-US"/>
              <a:t> PrAV</a:t>
            </a:r>
            <a:r>
              <a:rPr lang="en-US"/>
              <a:t> </a:t>
            </a:r>
            <a:r>
              <a:rPr lang="en-GB" altLang="en-US"/>
              <a:t>&amp;</a:t>
            </a:r>
            <a:r>
              <a:rPr lang="en-US"/>
              <a:t> stenosis with </a:t>
            </a:r>
            <a:r>
              <a:rPr lang="en-GB" altLang="en-US"/>
              <a:t>EOA</a:t>
            </a:r>
            <a:r>
              <a:rPr lang="en-US"/>
              <a:t> of 0.9 cm2. (C, D) </a:t>
            </a:r>
            <a:r>
              <a:rPr lang="en-US" b="1"/>
              <a:t>Phase-contrast imaging</a:t>
            </a:r>
            <a:r>
              <a:rPr lang="en-US"/>
              <a:t> shows dephasing at the aortic valve level. Magnitude and phase contrast using a double orthogonal plane at the aortic valve level with a</a:t>
            </a:r>
          </a:p>
          <a:p>
            <a:r>
              <a:rPr lang="en-US"/>
              <a:t>velocity-encoded CMR velocity of 450 cm/sec shows no aliasing and a peak transvalvular velocity of 4.1 m/sec</a:t>
            </a:r>
          </a:p>
        </p:txBody>
      </p:sp>
    </p:spTree>
    <p:extLst>
      <p:ext uri="{BB962C8B-B14F-4D97-AF65-F5344CB8AC3E}">
        <p14:creationId xmlns:p14="http://schemas.microsoft.com/office/powerpoint/2010/main" xmlns="" val="1346741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severe bioprosthetic AR. (A) </a:t>
            </a:r>
            <a:r>
              <a:rPr lang="en-GB" altLang="en-US"/>
              <a:t>3C</a:t>
            </a:r>
            <a:r>
              <a:rPr lang="en-US"/>
              <a:t> long-axis view on </a:t>
            </a:r>
            <a:r>
              <a:rPr lang="en-GB" altLang="en-US" b="1"/>
              <a:t>SSFP</a:t>
            </a:r>
            <a:r>
              <a:rPr lang="en-US"/>
              <a:t> </a:t>
            </a:r>
            <a:r>
              <a:rPr lang="en-US" b="1"/>
              <a:t>cine CMR</a:t>
            </a:r>
            <a:r>
              <a:rPr lang="en-US"/>
              <a:t> showing spin dephasing in diastole across the valve, suggestive of </a:t>
            </a:r>
            <a:r>
              <a:rPr lang="en-US" b="1"/>
              <a:t>turbulence from AR</a:t>
            </a:r>
            <a:r>
              <a:rPr lang="en-US"/>
              <a:t> (red arrow).</a:t>
            </a:r>
            <a:r>
              <a:rPr lang="en-GB" altLang="en-US"/>
              <a:t> </a:t>
            </a:r>
          </a:p>
          <a:p>
            <a:r>
              <a:rPr lang="en-US"/>
              <a:t>(B, C) Short-axis views of the </a:t>
            </a:r>
            <a:r>
              <a:rPr lang="en-GB" altLang="en-US"/>
              <a:t>BPV</a:t>
            </a:r>
            <a:r>
              <a:rPr lang="en-US"/>
              <a:t> in systole showing </a:t>
            </a:r>
            <a:r>
              <a:rPr lang="en-US" b="1"/>
              <a:t>normal systolic excursion</a:t>
            </a:r>
            <a:r>
              <a:rPr lang="en-US"/>
              <a:t> (B) </a:t>
            </a:r>
            <a:r>
              <a:rPr lang="en-GB" altLang="en-US"/>
              <a:t>&amp;</a:t>
            </a:r>
            <a:r>
              <a:rPr lang="en-US"/>
              <a:t> leaflet </a:t>
            </a:r>
            <a:r>
              <a:rPr lang="en-US" b="1"/>
              <a:t>malcoaptation in diastole</a:t>
            </a:r>
            <a:r>
              <a:rPr lang="en-US"/>
              <a:t> (C). </a:t>
            </a:r>
          </a:p>
          <a:p>
            <a:r>
              <a:rPr lang="en-US"/>
              <a:t>(D-F) </a:t>
            </a:r>
            <a:r>
              <a:rPr lang="en-US" b="1"/>
              <a:t>Magnitude and phase-contrast CMR</a:t>
            </a:r>
            <a:r>
              <a:rPr lang="en-US"/>
              <a:t> sequence</a:t>
            </a:r>
            <a:r>
              <a:rPr lang="en-GB" altLang="en-US"/>
              <a:t> @</a:t>
            </a:r>
            <a:r>
              <a:rPr lang="en-US"/>
              <a:t> </a:t>
            </a:r>
            <a:r>
              <a:rPr lang="en-GB"/>
              <a:t>STJ</a:t>
            </a:r>
            <a:r>
              <a:rPr lang="en-US"/>
              <a:t>.</a:t>
            </a:r>
            <a:r>
              <a:rPr lang="en-GB" altLang="en-US"/>
              <a:t> </a:t>
            </a:r>
            <a:r>
              <a:rPr lang="en-US" b="1"/>
              <a:t>Flow-vs-time curve</a:t>
            </a:r>
            <a:r>
              <a:rPr lang="en-US"/>
              <a:t> (F) shows forward (red arrow) and backward (yellow arrow) flow for direct assessment of </a:t>
            </a:r>
            <a:r>
              <a:rPr lang="en-US" b="1"/>
              <a:t>AR</a:t>
            </a:r>
            <a:r>
              <a:rPr lang="en-US"/>
              <a:t> (regurgitant</a:t>
            </a:r>
            <a:r>
              <a:rPr lang="en-GB" altLang="en-US"/>
              <a:t> </a:t>
            </a:r>
            <a:r>
              <a:rPr lang="en-US"/>
              <a:t>volume = 55 mL).</a:t>
            </a:r>
          </a:p>
        </p:txBody>
      </p:sp>
    </p:spTree>
    <p:extLst>
      <p:ext uri="{BB962C8B-B14F-4D97-AF65-F5344CB8AC3E}">
        <p14:creationId xmlns:p14="http://schemas.microsoft.com/office/powerpoint/2010/main" xmlns="" val="2959644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E</a:t>
            </a:r>
            <a:r>
              <a:rPr lang="en-US"/>
              <a:t>ndocarditis affecting a </a:t>
            </a:r>
            <a:r>
              <a:rPr lang="en-US" b="1"/>
              <a:t>mechanical </a:t>
            </a:r>
            <a:r>
              <a:rPr lang="en-GB" altLang="en-US" b="1"/>
              <a:t>AV</a:t>
            </a:r>
            <a:r>
              <a:rPr lang="en-US" b="1"/>
              <a:t> </a:t>
            </a:r>
            <a:r>
              <a:rPr lang="en-GB" altLang="en-US" b="1"/>
              <a:t>&amp;</a:t>
            </a:r>
            <a:r>
              <a:rPr lang="en-US" b="1"/>
              <a:t> ascending aortic graft</a:t>
            </a:r>
            <a:endParaRPr lang="en-US"/>
          </a:p>
          <a:p>
            <a:r>
              <a:rPr lang="en-US"/>
              <a:t>The patient presented with malaise and dyspnea. Dehiscence of the bileaflet valve and severe AR were detected by</a:t>
            </a:r>
            <a:r>
              <a:rPr lang="en-GB" altLang="en-US"/>
              <a:t> </a:t>
            </a:r>
            <a:r>
              <a:rPr lang="en-US"/>
              <a:t>TTE. </a:t>
            </a:r>
          </a:p>
          <a:p>
            <a:r>
              <a:rPr lang="en-US"/>
              <a:t>FDG PET </a:t>
            </a:r>
            <a:r>
              <a:rPr lang="en-GB" altLang="en-US"/>
              <a:t>: I</a:t>
            </a:r>
            <a:r>
              <a:rPr lang="en-US"/>
              <a:t>ntense uptake around the </a:t>
            </a:r>
            <a:r>
              <a:rPr lang="en-GB" altLang="en-US"/>
              <a:t>AV</a:t>
            </a:r>
            <a:r>
              <a:rPr lang="en-US"/>
              <a:t> in the area of suggested </a:t>
            </a:r>
            <a:r>
              <a:rPr lang="en-US" u="sng"/>
              <a:t>abscess</a:t>
            </a:r>
            <a:r>
              <a:rPr lang="en-GB" altLang="en-US"/>
              <a:t> </a:t>
            </a:r>
            <a:r>
              <a:rPr lang="en-US"/>
              <a:t>(A, arrows) </a:t>
            </a:r>
            <a:r>
              <a:rPr lang="en-GB" altLang="en-US"/>
              <a:t>&amp;</a:t>
            </a:r>
            <a:r>
              <a:rPr lang="en-US"/>
              <a:t> in the aortic graft (B, upper arrow). </a:t>
            </a:r>
          </a:p>
          <a:p>
            <a:r>
              <a:rPr lang="en-GB" altLang="en-US"/>
              <a:t>CT</a:t>
            </a:r>
            <a:r>
              <a:rPr lang="en-US"/>
              <a:t> angiography confirmed the possible</a:t>
            </a:r>
            <a:r>
              <a:rPr lang="en-GB" altLang="en-US"/>
              <a:t> </a:t>
            </a:r>
            <a:r>
              <a:rPr lang="en-US" b="1" u="sng"/>
              <a:t>abscess</a:t>
            </a:r>
            <a:r>
              <a:rPr lang="en-US"/>
              <a:t> anterior to the </a:t>
            </a:r>
            <a:r>
              <a:rPr lang="en-GB" altLang="en-US"/>
              <a:t>AV</a:t>
            </a:r>
            <a:r>
              <a:rPr lang="en-US"/>
              <a:t> (C, arrow) </a:t>
            </a:r>
            <a:r>
              <a:rPr lang="en-GB" altLang="en-US"/>
              <a:t>&amp;</a:t>
            </a:r>
            <a:r>
              <a:rPr lang="en-US"/>
              <a:t> </a:t>
            </a:r>
            <a:r>
              <a:rPr lang="en-US" b="1" u="sng"/>
              <a:t>dehiscence</a:t>
            </a:r>
            <a:r>
              <a:rPr lang="en-US"/>
              <a:t> of the PrAV with a 10-mm PVL (D, arrows)</a:t>
            </a:r>
          </a:p>
        </p:txBody>
      </p:sp>
    </p:spTree>
    <p:extLst>
      <p:ext uri="{BB962C8B-B14F-4D97-AF65-F5344CB8AC3E}">
        <p14:creationId xmlns:p14="http://schemas.microsoft.com/office/powerpoint/2010/main" xmlns="" val="3083140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Patients with an obstructed bioprosthesis may have a</a:t>
            </a:r>
            <a:r>
              <a:rPr lang="en-GB" altLang="en-US"/>
              <a:t> </a:t>
            </a:r>
            <a:r>
              <a:rPr lang="en-US"/>
              <a:t>thin layer of thrombus causing reduced leaflet motion.</a:t>
            </a:r>
            <a:r>
              <a:rPr lang="en-GB" altLang="en-US"/>
              <a:t> </a:t>
            </a:r>
            <a:r>
              <a:rPr lang="en-US"/>
              <a:t>VKA treatment may result in resolution of the thrombus</a:t>
            </a:r>
            <a:r>
              <a:rPr lang="en-GB" altLang="en-US"/>
              <a:t> </a:t>
            </a:r>
            <a:r>
              <a:rPr lang="en-US"/>
              <a:t>and improvement in valve function</a:t>
            </a:r>
          </a:p>
        </p:txBody>
      </p:sp>
    </p:spTree>
    <p:extLst>
      <p:ext uri="{BB962C8B-B14F-4D97-AF65-F5344CB8AC3E}">
        <p14:creationId xmlns:p14="http://schemas.microsoft.com/office/powerpoint/2010/main" xmlns="" val="3828768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A woman with a 29-mm Carbomedics mitral mechanical prosthesis  presented in cardiogenic shock. </a:t>
            </a:r>
            <a:r>
              <a:rPr lang="en-GB" altLang="en-US"/>
              <a:t>3DTEE</a:t>
            </a:r>
            <a:r>
              <a:rPr lang="en-US"/>
              <a:t> </a:t>
            </a:r>
            <a:r>
              <a:rPr lang="en-GB" altLang="en-US"/>
              <a:t>:</a:t>
            </a:r>
            <a:r>
              <a:rPr lang="en-US"/>
              <a:t> restricted leaflet (A, B), turbulent flows (C), elevated pressure gradient (PG) (D), and maximum transvalvular velocity of 2.7 m/s. Given her prohibitive surgical risk and supratherapeutic international normalized ratio, transcatheter leaflet release was attempted. Using fluoroscopy, the valve was crossed with a 0.014-inch guidewire via transseptal approach (E, F) . Progressively larger </a:t>
            </a:r>
            <a:r>
              <a:rPr lang="en-GB" altLang="en-US"/>
              <a:t>NC</a:t>
            </a:r>
            <a:r>
              <a:rPr lang="en-US"/>
              <a:t> coronary balloons were inflated (G) (arrow indicates inflated balloon), which released the leaflet (H) (arrow indicates mobile leaflet), decreased the mitral PG (I), and mobilized the restricted leaflet (J). </a:t>
            </a:r>
          </a:p>
        </p:txBody>
      </p:sp>
    </p:spTree>
    <p:extLst>
      <p:ext uri="{BB962C8B-B14F-4D97-AF65-F5344CB8AC3E}">
        <p14:creationId xmlns:p14="http://schemas.microsoft.com/office/powerpoint/2010/main" xmlns="" val="2911410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†For a mechanical On-X AVR and no thromboembolic risk factors</a:t>
            </a:r>
          </a:p>
        </p:txBody>
      </p:sp>
    </p:spTree>
    <p:extLst>
      <p:ext uri="{BB962C8B-B14F-4D97-AF65-F5344CB8AC3E}">
        <p14:creationId xmlns:p14="http://schemas.microsoft.com/office/powerpoint/2010/main" xmlns="" val="3494573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TEE</a:t>
            </a:r>
            <a:r>
              <a:rPr lang="en-US"/>
              <a:t> </a:t>
            </a:r>
            <a:r>
              <a:rPr lang="en-GB" altLang="en-US"/>
              <a:t>BPV </a:t>
            </a:r>
            <a:r>
              <a:rPr lang="en-US"/>
              <a:t>mitral</a:t>
            </a:r>
            <a:r>
              <a:rPr lang="en-GB" altLang="en-US"/>
              <a:t> </a:t>
            </a:r>
            <a:r>
              <a:rPr lang="en-US"/>
              <a:t>(PrMV) stenosis at baseline and after transcatheter ViV insertion. </a:t>
            </a:r>
          </a:p>
          <a:p>
            <a:r>
              <a:rPr lang="en-US"/>
              <a:t>Baseline 3D </a:t>
            </a:r>
            <a:r>
              <a:rPr lang="en-GB" altLang="en-US"/>
              <a:t>TEE</a:t>
            </a:r>
            <a:r>
              <a:rPr lang="en-US"/>
              <a:t> views (A) show thickened leaflets with severely restricted opening in diastole</a:t>
            </a:r>
            <a:r>
              <a:rPr lang="en-GB" altLang="en-US"/>
              <a:t> &amp;</a:t>
            </a:r>
            <a:r>
              <a:rPr lang="en-US"/>
              <a:t> a mean diastolic gradient (Gr) of 8 mm Hg. </a:t>
            </a:r>
          </a:p>
          <a:p>
            <a:r>
              <a:rPr lang="en-US"/>
              <a:t>(C) After transcatheter ViV deployment, the transcatheter valve is well seated with</a:t>
            </a:r>
            <a:r>
              <a:rPr lang="en-GB" altLang="en-US"/>
              <a:t> </a:t>
            </a:r>
            <a:r>
              <a:rPr lang="en-US"/>
              <a:t>normal leaflet opening in diastole, no significant prosthetic or </a:t>
            </a:r>
            <a:r>
              <a:rPr lang="en-GB" altLang="en-US"/>
              <a:t>PVL &amp; </a:t>
            </a:r>
            <a:r>
              <a:rPr lang="en-US"/>
              <a:t>a mean transvalvular Gr of 4 mm Hg</a:t>
            </a:r>
          </a:p>
        </p:txBody>
      </p:sp>
    </p:spTree>
    <p:extLst>
      <p:ext uri="{BB962C8B-B14F-4D97-AF65-F5344CB8AC3E}">
        <p14:creationId xmlns:p14="http://schemas.microsoft.com/office/powerpoint/2010/main" xmlns="" val="1593172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acryllic ball, plexiglass</a:t>
            </a:r>
          </a:p>
        </p:txBody>
      </p:sp>
    </p:spTree>
    <p:extLst>
      <p:ext uri="{BB962C8B-B14F-4D97-AF65-F5344CB8AC3E}">
        <p14:creationId xmlns:p14="http://schemas.microsoft.com/office/powerpoint/2010/main" xmlns="" val="1255017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Avoiding immune system rejection of the </a:t>
            </a:r>
            <a:r>
              <a:rPr lang="en-US" dirty="0" err="1" smtClean="0"/>
              <a:t>xenograft</a:t>
            </a:r>
            <a:r>
              <a:rPr lang="en-US" dirty="0" smtClean="0"/>
              <a:t>. </a:t>
            </a:r>
          </a:p>
          <a:p>
            <a:r>
              <a:rPr lang="en-US" dirty="0" smtClean="0"/>
              <a:t>Leading to mineralization, thickening, disruption of valve leaflet tissues. </a:t>
            </a:r>
            <a:endParaRPr lang="en-IN" dirty="0"/>
          </a:p>
        </p:txBody>
      </p:sp>
      <p:sp>
        <p:nvSpPr>
          <p:cNvPr id="4" name="Slide Number Placeholder 3"/>
          <p:cNvSpPr>
            <a:spLocks noGrp="1"/>
          </p:cNvSpPr>
          <p:nvPr>
            <p:ph type="sldNum" sz="quarter" idx="10"/>
          </p:nvPr>
        </p:nvSpPr>
        <p:spPr/>
        <p:txBody>
          <a:bodyPr/>
          <a:lstStyle/>
          <a:p>
            <a:fld id="{21B2AA4F-B828-4D7C-AFD3-893933DAFCB4}" type="slidenum">
              <a:rPr lang="en-US" smtClean="0"/>
              <a:pPr/>
              <a:t>9</a:t>
            </a:fld>
            <a:endParaRPr lang="en-US"/>
          </a:p>
        </p:txBody>
      </p:sp>
    </p:spTree>
    <p:extLst>
      <p:ext uri="{BB962C8B-B14F-4D97-AF65-F5344CB8AC3E}">
        <p14:creationId xmlns:p14="http://schemas.microsoft.com/office/powerpoint/2010/main" xmlns="" val="121796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sym typeface="+mn-ea"/>
              </a:rPr>
              <a:t>recommendations suggest consideration of valve dysfunction at follow-up  , not present at 30 day follow up.</a:t>
            </a:r>
            <a:endParaRPr lang="en-US"/>
          </a:p>
        </p:txBody>
      </p:sp>
    </p:spTree>
    <p:extLst>
      <p:ext uri="{BB962C8B-B14F-4D97-AF65-F5344CB8AC3E}">
        <p14:creationId xmlns:p14="http://schemas.microsoft.com/office/powerpoint/2010/main" xmlns="" val="132425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ASE</a:t>
            </a:r>
          </a:p>
        </p:txBody>
      </p:sp>
    </p:spTree>
    <p:extLst>
      <p:ext uri="{BB962C8B-B14F-4D97-AF65-F5344CB8AC3E}">
        <p14:creationId xmlns:p14="http://schemas.microsoft.com/office/powerpoint/2010/main" xmlns="" val="1962734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sym typeface="+mn-ea"/>
              </a:rPr>
              <a:t>Occurs when a normally functioning PHV is small relative to the patients size, causing a high gradient and functional stenosis. </a:t>
            </a:r>
            <a:endParaRPr lang="en-US"/>
          </a:p>
        </p:txBody>
      </p:sp>
    </p:spTree>
    <p:extLst>
      <p:ext uri="{BB962C8B-B14F-4D97-AF65-F5344CB8AC3E}">
        <p14:creationId xmlns:p14="http://schemas.microsoft.com/office/powerpoint/2010/main" xmlns="" val="2794151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can occur any time after</a:t>
            </a:r>
            <a:r>
              <a:rPr lang="en-GB" altLang="en-US">
                <a:sym typeface="+mn-ea"/>
              </a:rPr>
              <a:t> </a:t>
            </a:r>
            <a:r>
              <a:rPr lang="en-US">
                <a:sym typeface="+mn-ea"/>
              </a:rPr>
              <a:t>surgery. </a:t>
            </a:r>
          </a:p>
          <a:p>
            <a:r>
              <a:rPr lang="en-GB" altLang="en-US">
                <a:sym typeface="+mn-ea"/>
              </a:rPr>
              <a:t>more common in </a:t>
            </a:r>
            <a:r>
              <a:rPr lang="en-US">
                <a:sym typeface="+mn-ea"/>
              </a:rPr>
              <a:t>aortic position</a:t>
            </a:r>
            <a:endParaRPr lang="en-US"/>
          </a:p>
        </p:txBody>
      </p:sp>
    </p:spTree>
    <p:extLst>
      <p:ext uri="{BB962C8B-B14F-4D97-AF65-F5344CB8AC3E}">
        <p14:creationId xmlns:p14="http://schemas.microsoft.com/office/powerpoint/2010/main" xmlns="" val="1537933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solidFill>
                  <a:schemeClr val="accent5"/>
                </a:solidFill>
                <a:sym typeface="+mn-ea"/>
              </a:rPr>
              <a:t>The reported prevalence is 3.6% to 40%</a:t>
            </a:r>
            <a:endParaRPr lang="en-US"/>
          </a:p>
        </p:txBody>
      </p:sp>
    </p:spTree>
    <p:extLst>
      <p:ext uri="{BB962C8B-B14F-4D97-AF65-F5344CB8AC3E}">
        <p14:creationId xmlns:p14="http://schemas.microsoft.com/office/powerpoint/2010/main" xmlns="" val="3065193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CA39BD46-0084-44EE-94C3-E316AAA9A2D2}" type="datetimeFigureOut">
              <a:rPr lang="en-IN" smtClean="0"/>
              <a:pPr/>
              <a:t>18-11-2024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7E9F486-3FB8-4483-B942-21D8EFD5E8BE}"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A39BD46-0084-44EE-94C3-E316AAA9A2D2}" type="datetimeFigureOut">
              <a:rPr lang="en-IN" smtClean="0"/>
              <a:pPr/>
              <a:t>18-11-2024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7E9F486-3FB8-4483-B942-21D8EFD5E8BE}"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A39BD46-0084-44EE-94C3-E316AAA9A2D2}" type="datetimeFigureOut">
              <a:rPr lang="en-IN" smtClean="0"/>
              <a:pPr/>
              <a:t>18-11-2024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7E9F486-3FB8-4483-B942-21D8EFD5E8BE}"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39BD46-0084-44EE-94C3-E316AAA9A2D2}" type="datetimeFigureOut">
              <a:rPr lang="en-IN" smtClean="0"/>
              <a:pPr/>
              <a:t>18-11-2024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7E9F486-3FB8-4483-B942-21D8EFD5E8BE}"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A39BD46-0084-44EE-94C3-E316AAA9A2D2}" type="datetimeFigureOut">
              <a:rPr lang="en-IN" smtClean="0"/>
              <a:pPr/>
              <a:t>18-11-2024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7E9F486-3FB8-4483-B942-21D8EFD5E8BE}"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39BD46-0084-44EE-94C3-E316AAA9A2D2}" type="datetimeFigureOut">
              <a:rPr lang="en-IN" smtClean="0"/>
              <a:pPr/>
              <a:t>18-11-2024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27E9F486-3FB8-4483-B942-21D8EFD5E8BE}"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CA39BD46-0084-44EE-94C3-E316AAA9A2D2}" type="datetimeFigureOut">
              <a:rPr lang="en-IN" smtClean="0"/>
              <a:pPr/>
              <a:t>18-11-2024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7E9F486-3FB8-4483-B942-21D8EFD5E8BE}"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CA39BD46-0084-44EE-94C3-E316AAA9A2D2}" type="datetimeFigureOut">
              <a:rPr lang="en-IN" smtClean="0"/>
              <a:pPr/>
              <a:t>18-11-2024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27E9F486-3FB8-4483-B942-21D8EFD5E8BE}"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CA39BD46-0084-44EE-94C3-E316AAA9A2D2}" type="datetimeFigureOut">
              <a:rPr lang="en-IN" smtClean="0"/>
              <a:pPr/>
              <a:t>18-11-2024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27E9F486-3FB8-4483-B942-21D8EFD5E8BE}"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39BD46-0084-44EE-94C3-E316AAA9A2D2}" type="datetimeFigureOut">
              <a:rPr lang="en-IN" smtClean="0"/>
              <a:pPr/>
              <a:t>18-11-2024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27E9F486-3FB8-4483-B942-21D8EFD5E8BE}"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39BD46-0084-44EE-94C3-E316AAA9A2D2}" type="datetimeFigureOut">
              <a:rPr lang="en-IN" smtClean="0"/>
              <a:pPr/>
              <a:t>18-11-2024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7E9F486-3FB8-4483-B942-21D8EFD5E8BE}"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39BD46-0084-44EE-94C3-E316AAA9A2D2}" type="datetimeFigureOut">
              <a:rPr lang="en-IN" smtClean="0"/>
              <a:pPr/>
              <a:t>18-11-2024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27E9F486-3FB8-4483-B942-21D8EFD5E8BE}"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9BD46-0084-44EE-94C3-E316AAA9A2D2}" type="datetimeFigureOut">
              <a:rPr lang="en-IN" smtClean="0"/>
              <a:pPr/>
              <a:t>18-11-2024</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9F486-3FB8-4483-B942-21D8EFD5E8BE}"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9.xml"/><Relationship Id="rId1" Type="http://schemas.openxmlformats.org/officeDocument/2006/relationships/tags" Target="../tags/tag3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27.png"/><Relationship Id="rId4"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33.png"/><Relationship Id="rId4" Type="http://schemas.openxmlformats.org/officeDocument/2006/relationships/notesSlide" Target="../notesSlides/notesSlide2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37.png"/><Relationship Id="rId4" Type="http://schemas.openxmlformats.org/officeDocument/2006/relationships/notesSlide" Target="../notesSlides/notesSlide3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33.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4.xml"/><Relationship Id="rId1" Type="http://schemas.openxmlformats.org/officeDocument/2006/relationships/tags" Target="../tags/tag49.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image" Target="../media/image42.png"/></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44.png"/><Relationship Id="rId4" Type="http://schemas.openxmlformats.org/officeDocument/2006/relationships/notesSlide" Target="../notesSlides/notesSlide35.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image" Target="../media/image45.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image" Target="../media/image46.png"/></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59.xml"/><Relationship Id="rId4" Type="http://schemas.openxmlformats.org/officeDocument/2006/relationships/image" Target="../media/image4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60.xml"/><Relationship Id="rId5" Type="http://schemas.openxmlformats.org/officeDocument/2006/relationships/image" Target="../media/image50.jpeg"/><Relationship Id="rId4" Type="http://schemas.openxmlformats.org/officeDocument/2006/relationships/image" Target="../media/image49.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solidFill>
                  <a:schemeClr val="accent5">
                    <a:lumMod val="50000"/>
                  </a:schemeClr>
                </a:solidFill>
                <a:latin typeface="Arial Rounded MT Bold" panose="020F0704030504030204" pitchFamily="34" charset="0"/>
              </a:rPr>
              <a:t>Prosthetic valve dysfunction</a:t>
            </a:r>
          </a:p>
        </p:txBody>
      </p:sp>
      <p:sp>
        <p:nvSpPr>
          <p:cNvPr id="3" name="Subtitle 2"/>
          <p:cNvSpPr>
            <a:spLocks noGrp="1"/>
          </p:cNvSpPr>
          <p:nvPr>
            <p:ph type="subTitle" idx="1"/>
          </p:nvPr>
        </p:nvSpPr>
        <p:spPr>
          <a:xfrm>
            <a:off x="8796655" y="3879215"/>
            <a:ext cx="1541780" cy="1655445"/>
          </a:xfrm>
        </p:spPr>
        <p:txBody>
          <a:bodyPr/>
          <a:lstStyle/>
          <a:p>
            <a:pPr algn="l"/>
            <a:r>
              <a:rPr lang="en-GB" altLang="en-IN" sz="1800" b="1"/>
              <a:t>Dr Farhan </a:t>
            </a:r>
          </a:p>
          <a:p>
            <a:pPr algn="l"/>
            <a:r>
              <a:rPr lang="en-GB" altLang="en-IN" sz="1800" b="1"/>
              <a:t>SR II</a:t>
            </a:r>
          </a:p>
          <a:p>
            <a:pPr algn="l"/>
            <a:r>
              <a:rPr lang="en-GB" altLang="en-IN" sz="1800" b="1"/>
              <a:t>Cardiology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838200" y="833755"/>
            <a:ext cx="10515600" cy="5342890"/>
          </a:xfrm>
        </p:spPr>
        <p:txBody>
          <a:bodyPr>
            <a:noAutofit/>
          </a:bodyPr>
          <a:lstStyle/>
          <a:p>
            <a:r>
              <a:rPr lang="en-US" sz="2400" dirty="0" err="1" smtClean="0">
                <a:solidFill>
                  <a:schemeClr val="accent2">
                    <a:lumMod val="75000"/>
                  </a:schemeClr>
                </a:solidFill>
              </a:rPr>
              <a:t>Glutaraldehyde</a:t>
            </a:r>
            <a:r>
              <a:rPr lang="en-US" sz="2400" dirty="0" smtClean="0">
                <a:solidFill>
                  <a:schemeClr val="accent2">
                    <a:lumMod val="75000"/>
                  </a:schemeClr>
                </a:solidFill>
              </a:rPr>
              <a:t> </a:t>
            </a:r>
            <a:r>
              <a:rPr lang="en-US" sz="2400" dirty="0">
                <a:solidFill>
                  <a:schemeClr val="accent2">
                    <a:lumMod val="75000"/>
                  </a:schemeClr>
                </a:solidFill>
              </a:rPr>
              <a:t>fixation </a:t>
            </a:r>
            <a:r>
              <a:rPr lang="en-US" sz="2400" dirty="0" smtClean="0">
                <a:solidFill>
                  <a:schemeClr val="accent2">
                    <a:lumMod val="75000"/>
                  </a:schemeClr>
                </a:solidFill>
              </a:rPr>
              <a:t>does </a:t>
            </a:r>
            <a:r>
              <a:rPr lang="en-US" sz="2400" dirty="0">
                <a:solidFill>
                  <a:schemeClr val="accent2">
                    <a:lumMod val="75000"/>
                  </a:schemeClr>
                </a:solidFill>
              </a:rPr>
              <a:t>not entirely eliminate the antigenicity of </a:t>
            </a:r>
            <a:r>
              <a:rPr lang="en-US" sz="2400" dirty="0" err="1">
                <a:solidFill>
                  <a:schemeClr val="accent2">
                    <a:lumMod val="75000"/>
                  </a:schemeClr>
                </a:solidFill>
              </a:rPr>
              <a:t>bioprosthetic</a:t>
            </a:r>
            <a:r>
              <a:rPr lang="en-US" sz="2400" dirty="0">
                <a:solidFill>
                  <a:schemeClr val="accent2">
                    <a:lumMod val="75000"/>
                  </a:schemeClr>
                </a:solidFill>
              </a:rPr>
              <a:t> </a:t>
            </a:r>
            <a:r>
              <a:rPr lang="en-US" sz="2400" dirty="0" smtClean="0">
                <a:solidFill>
                  <a:schemeClr val="accent2">
                    <a:lumMod val="75000"/>
                  </a:schemeClr>
                </a:solidFill>
              </a:rPr>
              <a:t>tissue</a:t>
            </a:r>
            <a:r>
              <a:rPr lang="en-US" sz="2400" dirty="0" smtClean="0"/>
              <a:t>.</a:t>
            </a:r>
          </a:p>
          <a:p>
            <a:r>
              <a:rPr lang="en-US" sz="2400" dirty="0"/>
              <a:t>Animal model studies showed that </a:t>
            </a:r>
            <a:r>
              <a:rPr lang="en-US" sz="2400" dirty="0" err="1"/>
              <a:t>glutaraldehyde</a:t>
            </a:r>
            <a:r>
              <a:rPr lang="en-US" sz="2400" dirty="0"/>
              <a:t> treatment caused </a:t>
            </a:r>
            <a:r>
              <a:rPr lang="en-US" sz="2400" dirty="0" err="1"/>
              <a:t>humoral</a:t>
            </a:r>
            <a:r>
              <a:rPr lang="en-US" sz="2400" dirty="0"/>
              <a:t> </a:t>
            </a:r>
            <a:r>
              <a:rPr lang="en-GB" altLang="en-US" sz="2400" dirty="0"/>
              <a:t>&amp; </a:t>
            </a:r>
            <a:r>
              <a:rPr lang="en-US" sz="2400" dirty="0"/>
              <a:t>cellular responses</a:t>
            </a:r>
            <a:r>
              <a:rPr lang="en-GB" altLang="en-US" sz="2400" dirty="0"/>
              <a:t> (</a:t>
            </a:r>
            <a:r>
              <a:rPr lang="en-US" sz="2400" dirty="0"/>
              <a:t>infiltration by macrophages, T cells</a:t>
            </a:r>
            <a:r>
              <a:rPr lang="en-GB" altLang="en-US" sz="2400" dirty="0"/>
              <a:t> &amp;</a:t>
            </a:r>
            <a:r>
              <a:rPr lang="en-US" sz="2400" dirty="0"/>
              <a:t> </a:t>
            </a:r>
            <a:r>
              <a:rPr lang="en-US" sz="2400" dirty="0" err="1" smtClean="0"/>
              <a:t>eosinophils</a:t>
            </a:r>
            <a:r>
              <a:rPr lang="en-GB" altLang="en-US" sz="2400" dirty="0" err="1" smtClean="0"/>
              <a:t>)</a:t>
            </a:r>
            <a:endParaRPr lang="en-US" sz="2400" dirty="0"/>
          </a:p>
          <a:p>
            <a:pPr marL="0" indent="457200">
              <a:buNone/>
            </a:pPr>
            <a:r>
              <a:rPr lang="en-US" sz="2400" dirty="0" smtClean="0">
                <a:sym typeface="+mn-ea"/>
              </a:rPr>
              <a:t>Immune </a:t>
            </a:r>
            <a:r>
              <a:rPr lang="en-US" sz="2400" dirty="0">
                <a:sym typeface="+mn-ea"/>
              </a:rPr>
              <a:t>responses </a:t>
            </a:r>
            <a:r>
              <a:rPr lang="en-US" sz="2400" dirty="0" smtClean="0">
                <a:sym typeface="Wingdings" panose="05000000000000000000" pitchFamily="2" charset="2"/>
              </a:rPr>
              <a:t></a:t>
            </a:r>
            <a:r>
              <a:rPr lang="en-US" sz="2400" dirty="0" smtClean="0">
                <a:sym typeface="+mn-ea"/>
              </a:rPr>
              <a:t> </a:t>
            </a:r>
            <a:r>
              <a:rPr lang="en-US" sz="2400" dirty="0">
                <a:sym typeface="+mn-ea"/>
              </a:rPr>
              <a:t>accelerating tissue mineralization </a:t>
            </a:r>
            <a:endParaRPr lang="en-US" sz="2400" dirty="0"/>
          </a:p>
          <a:p>
            <a:pPr marL="0" indent="457200">
              <a:buNone/>
            </a:pPr>
            <a:r>
              <a:rPr lang="en-US" sz="2400" dirty="0" smtClean="0"/>
              <a:t>Higher in </a:t>
            </a:r>
            <a:r>
              <a:rPr lang="en-US" sz="2400" dirty="0"/>
              <a:t>younger </a:t>
            </a:r>
            <a:r>
              <a:rPr lang="en-US" sz="2400" dirty="0" smtClean="0"/>
              <a:t>patients</a:t>
            </a:r>
            <a:endParaRPr lang="en-GB" altLang="en-US" sz="2400" dirty="0"/>
          </a:p>
          <a:p>
            <a:endParaRPr lang="en-GB" altLang="en-US" sz="2400" dirty="0"/>
          </a:p>
          <a:p>
            <a:r>
              <a:rPr lang="en-US" sz="2400" dirty="0"/>
              <a:t>Valve </a:t>
            </a:r>
            <a:r>
              <a:rPr lang="en-US" sz="2400" dirty="0" smtClean="0"/>
              <a:t>thrombosis : </a:t>
            </a:r>
            <a:r>
              <a:rPr lang="en-US" sz="2400" dirty="0"/>
              <a:t>15% of patients undergoing biological aortic valve replacement (AVR) </a:t>
            </a:r>
            <a:r>
              <a:rPr lang="en-US" sz="2400" dirty="0" smtClean="0">
                <a:sym typeface="+mn-ea"/>
              </a:rPr>
              <a:t>early </a:t>
            </a:r>
            <a:r>
              <a:rPr lang="en-US" sz="2400" dirty="0">
                <a:sym typeface="+mn-ea"/>
              </a:rPr>
              <a:t>post-procedural phase</a:t>
            </a:r>
            <a:r>
              <a:rPr lang="en-GB" altLang="en-US" sz="2400" dirty="0">
                <a:sym typeface="+mn-ea"/>
              </a:rPr>
              <a:t>.</a:t>
            </a:r>
            <a:endParaRPr lang="en-US" sz="2400" dirty="0"/>
          </a:p>
          <a:p>
            <a:pPr marL="0" indent="457200">
              <a:buNone/>
            </a:pPr>
            <a:r>
              <a:rPr lang="en-GB" altLang="en-US" sz="2400" dirty="0"/>
              <a:t>Either </a:t>
            </a:r>
            <a:r>
              <a:rPr lang="en-US" sz="2400" dirty="0"/>
              <a:t>subclinical / treated</a:t>
            </a:r>
            <a:r>
              <a:rPr lang="en-GB" altLang="en-US" sz="2400" dirty="0"/>
              <a:t> : it</a:t>
            </a:r>
            <a:r>
              <a:rPr lang="en-US" sz="2400" dirty="0"/>
              <a:t> trigger inflammation </a:t>
            </a:r>
            <a:r>
              <a:rPr lang="en-GB" altLang="en-US" sz="2400" dirty="0"/>
              <a:t>--&gt;</a:t>
            </a:r>
            <a:r>
              <a:rPr lang="en-US" sz="2400" dirty="0"/>
              <a:t> </a:t>
            </a:r>
            <a:r>
              <a:rPr lang="en-US" sz="2400" dirty="0" err="1"/>
              <a:t>fibrocalcific</a:t>
            </a:r>
            <a:r>
              <a:rPr lang="en-US" sz="2400" dirty="0"/>
              <a:t> remodeling</a:t>
            </a:r>
            <a:endParaRPr lang="en-US" sz="2400" dirty="0" smtClean="0"/>
          </a:p>
          <a:p>
            <a:pPr marL="457200" lvl="1" indent="457200">
              <a:buNone/>
            </a:pPr>
            <a:r>
              <a:rPr lang="en-GB" altLang="en-US" sz="2400" dirty="0" smtClean="0">
                <a:solidFill>
                  <a:schemeClr val="accent1"/>
                </a:solidFill>
                <a:effectLst>
                  <a:outerShdw blurRad="38100" dist="25400" dir="5400000" algn="ctr" rotWithShape="0">
                    <a:srgbClr val="6E747A">
                      <a:alpha val="43000"/>
                    </a:srgbClr>
                  </a:outerShdw>
                </a:effectLst>
              </a:rPr>
              <a:t>V</a:t>
            </a:r>
            <a:r>
              <a:rPr lang="en-US" sz="2400" dirty="0" err="1" smtClean="0">
                <a:solidFill>
                  <a:schemeClr val="accent1"/>
                </a:solidFill>
                <a:effectLst>
                  <a:outerShdw blurRad="38100" dist="25400" dir="5400000" algn="ctr" rotWithShape="0">
                    <a:srgbClr val="6E747A">
                      <a:alpha val="43000"/>
                    </a:srgbClr>
                  </a:outerShdw>
                </a:effectLst>
              </a:rPr>
              <a:t>alve</a:t>
            </a:r>
            <a:r>
              <a:rPr lang="en-US" sz="2400" dirty="0" smtClean="0">
                <a:solidFill>
                  <a:schemeClr val="accent1"/>
                </a:solidFill>
                <a:effectLst>
                  <a:outerShdw blurRad="38100" dist="25400" dir="5400000" algn="ctr" rotWithShape="0">
                    <a:srgbClr val="6E747A">
                      <a:alpha val="43000"/>
                    </a:srgbClr>
                  </a:outerShdw>
                </a:effectLst>
              </a:rPr>
              <a:t> </a:t>
            </a:r>
            <a:r>
              <a:rPr lang="en-US" sz="2400" dirty="0">
                <a:solidFill>
                  <a:schemeClr val="accent1"/>
                </a:solidFill>
                <a:effectLst>
                  <a:outerShdw blurRad="38100" dist="25400" dir="5400000" algn="ctr" rotWithShape="0">
                    <a:srgbClr val="6E747A">
                      <a:alpha val="43000"/>
                    </a:srgbClr>
                  </a:outerShdw>
                </a:effectLst>
              </a:rPr>
              <a:t>thrombosis in the early post-AVR phase </a:t>
            </a:r>
            <a:r>
              <a:rPr lang="en-US" sz="2400" dirty="0" smtClean="0">
                <a:solidFill>
                  <a:schemeClr val="accent1"/>
                </a:solidFill>
                <a:effectLst>
                  <a:outerShdw blurRad="38100" dist="25400" dir="5400000" algn="ctr" rotWithShape="0">
                    <a:srgbClr val="6E747A">
                      <a:alpha val="43000"/>
                    </a:srgbClr>
                  </a:outerShdw>
                </a:effectLst>
                <a:sym typeface="Wingdings" panose="05000000000000000000" pitchFamily="2" charset="2"/>
              </a:rPr>
              <a:t></a:t>
            </a:r>
            <a:r>
              <a:rPr lang="en-US" sz="2400" dirty="0" smtClean="0">
                <a:solidFill>
                  <a:schemeClr val="accent1"/>
                </a:solidFill>
                <a:effectLst>
                  <a:outerShdw blurRad="38100" dist="25400" dir="5400000" algn="ctr" rotWithShape="0">
                    <a:srgbClr val="6E747A">
                      <a:alpha val="43000"/>
                    </a:srgbClr>
                  </a:outerShdw>
                </a:effectLst>
              </a:rPr>
              <a:t> </a:t>
            </a:r>
            <a:r>
              <a:rPr lang="en-US" sz="2400" dirty="0">
                <a:solidFill>
                  <a:schemeClr val="accent1"/>
                </a:solidFill>
                <a:effectLst>
                  <a:outerShdw blurRad="38100" dist="25400" dir="5400000" algn="ctr" rotWithShape="0">
                    <a:srgbClr val="6E747A">
                      <a:alpha val="43000"/>
                    </a:srgbClr>
                  </a:outerShdw>
                </a:effectLst>
              </a:rPr>
              <a:t>accelerate SVD.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67690"/>
            <a:ext cx="10515600" cy="675640"/>
          </a:xfrm>
        </p:spPr>
        <p:txBody>
          <a:bodyPr/>
          <a:lstStyle/>
          <a:p>
            <a:r>
              <a:rPr lang="en-GB" altLang="en-US" sz="3200">
                <a:solidFill>
                  <a:schemeClr val="accent5"/>
                </a:solidFill>
              </a:rPr>
              <a:t>SVD : post TAVR </a:t>
            </a:r>
          </a:p>
        </p:txBody>
      </p:sp>
      <p:sp>
        <p:nvSpPr>
          <p:cNvPr id="5" name="Content Placeholder 4"/>
          <p:cNvSpPr>
            <a:spLocks noGrp="1"/>
          </p:cNvSpPr>
          <p:nvPr>
            <p:ph idx="1"/>
          </p:nvPr>
        </p:nvSpPr>
        <p:spPr>
          <a:xfrm>
            <a:off x="838200" y="1845945"/>
            <a:ext cx="10515600" cy="4351338"/>
          </a:xfrm>
        </p:spPr>
        <p:txBody>
          <a:bodyPr>
            <a:normAutofit fontScale="92500" lnSpcReduction="10000"/>
          </a:bodyPr>
          <a:lstStyle/>
          <a:p>
            <a:r>
              <a:rPr lang="en-GB" altLang="en-US" sz="2400" b="1">
                <a:gradFill>
                  <a:gsLst>
                    <a:gs pos="0">
                      <a:srgbClr val="7B32B2"/>
                    </a:gs>
                    <a:gs pos="100000">
                      <a:srgbClr val="401A5D"/>
                    </a:gs>
                  </a:gsLst>
                  <a:lin scaled="0"/>
                </a:gradFill>
              </a:rPr>
              <a:t>The </a:t>
            </a:r>
            <a:r>
              <a:rPr lang="en-GB" altLang="en-US" sz="2400" b="1">
                <a:solidFill>
                  <a:srgbClr val="7030A0"/>
                </a:solidFill>
                <a:effectLst/>
              </a:rPr>
              <a:t>Valve </a:t>
            </a:r>
            <a:r>
              <a:rPr lang="en-GB" altLang="en-US" sz="2400" b="1">
                <a:gradFill>
                  <a:gsLst>
                    <a:gs pos="0">
                      <a:srgbClr val="7B32B2"/>
                    </a:gs>
                    <a:gs pos="100000">
                      <a:srgbClr val="401A5D"/>
                    </a:gs>
                  </a:gsLst>
                  <a:lin scaled="0"/>
                </a:gradFill>
              </a:rPr>
              <a:t>Academic Research Consortium-2</a:t>
            </a:r>
            <a:r>
              <a:rPr lang="en-GB" altLang="en-US" sz="2400"/>
              <a:t>  </a:t>
            </a:r>
          </a:p>
          <a:p>
            <a:pPr lvl="2"/>
            <a:r>
              <a:rPr lang="en-GB" altLang="en-US" sz="2400"/>
              <a:t>Increase in the mean gradient &gt;10 mm Hg</a:t>
            </a:r>
          </a:p>
          <a:p>
            <a:pPr lvl="2"/>
            <a:r>
              <a:rPr lang="en-GB" altLang="en-US" sz="2400"/>
              <a:t>Decrease in the EOA &gt;0.3 to 0.4 cm2</a:t>
            </a:r>
          </a:p>
          <a:p>
            <a:pPr lvl="2"/>
            <a:r>
              <a:rPr lang="en-GB" altLang="en-US" sz="2400"/>
              <a:t>Reduction in the DVI &gt;0.1 to 0.13 </a:t>
            </a:r>
          </a:p>
          <a:p>
            <a:pPr lvl="2"/>
            <a:endParaRPr lang="en-GB" altLang="en-US" sz="2400"/>
          </a:p>
          <a:p>
            <a:r>
              <a:rPr lang="en-GB" altLang="en-US" sz="2400" b="1">
                <a:gradFill>
                  <a:gsLst>
                    <a:gs pos="0">
                      <a:srgbClr val="7B32B2"/>
                    </a:gs>
                    <a:gs pos="100000">
                      <a:srgbClr val="401A5D"/>
                    </a:gs>
                  </a:gsLst>
                  <a:lin scaled="0"/>
                </a:gradFill>
                <a:sym typeface="+mn-ea"/>
              </a:rPr>
              <a:t>European Association of Cardiovascular Imaging guidelines</a:t>
            </a:r>
            <a:endParaRPr lang="en-GB" altLang="en-US" sz="2400">
              <a:sym typeface="+mn-ea"/>
            </a:endParaRPr>
          </a:p>
          <a:p>
            <a:pPr lvl="2"/>
            <a:r>
              <a:rPr lang="en-GB" altLang="en-US" sz="2400">
                <a:sym typeface="+mn-ea"/>
              </a:rPr>
              <a:t>Increase in mean gradient ≥10 mm Hg (</a:t>
            </a:r>
            <a:r>
              <a:rPr lang="en-GB" altLang="en-US" sz="2400">
                <a:solidFill>
                  <a:schemeClr val="accent5"/>
                </a:solidFill>
                <a:sym typeface="+mn-ea"/>
              </a:rPr>
              <a:t>possible SVD</a:t>
            </a:r>
            <a:r>
              <a:rPr lang="en-GB" altLang="en-US" sz="2400">
                <a:sym typeface="+mn-ea"/>
              </a:rPr>
              <a:t>) or                                  </a:t>
            </a:r>
          </a:p>
          <a:p>
            <a:pPr marL="914400" lvl="2" indent="0">
              <a:buNone/>
            </a:pPr>
            <a:r>
              <a:rPr lang="en-GB" altLang="en-US" sz="2400">
                <a:sym typeface="+mn-ea"/>
              </a:rPr>
              <a:t>    ≥20 mm Hg (</a:t>
            </a:r>
            <a:r>
              <a:rPr lang="en-GB" altLang="en-US" sz="2400">
                <a:solidFill>
                  <a:schemeClr val="accent5"/>
                </a:solidFill>
                <a:sym typeface="+mn-ea"/>
              </a:rPr>
              <a:t>significant SVD</a:t>
            </a:r>
            <a:r>
              <a:rPr lang="en-GB" altLang="en-US" sz="2400">
                <a:sym typeface="+mn-ea"/>
              </a:rPr>
              <a:t>)</a:t>
            </a:r>
          </a:p>
          <a:p>
            <a:pPr lvl="2"/>
            <a:r>
              <a:rPr lang="en-GB" altLang="en-US" sz="2400">
                <a:sym typeface="+mn-ea"/>
              </a:rPr>
              <a:t>Decrease in EOA</a:t>
            </a:r>
          </a:p>
          <a:p>
            <a:pPr lvl="2"/>
            <a:r>
              <a:rPr lang="en-GB" altLang="en-US" sz="2400">
                <a:sym typeface="+mn-ea"/>
              </a:rPr>
              <a:t>Abnormal valve leaflet morphology and mobility</a:t>
            </a:r>
          </a:p>
          <a:p>
            <a:pPr marL="2286000" lvl="5" indent="457200">
              <a:buNone/>
            </a:pPr>
            <a:r>
              <a:rPr lang="en-GB" altLang="en-US" sz="2400">
                <a:sym typeface="+mn-ea"/>
              </a:rPr>
              <a:t>OR</a:t>
            </a:r>
          </a:p>
          <a:p>
            <a:pPr lvl="2"/>
            <a:r>
              <a:rPr lang="en-GB" altLang="en-US" sz="2400">
                <a:sym typeface="+mn-ea"/>
              </a:rPr>
              <a:t>New onset or worsening of transprosthetic regurgitation</a:t>
            </a:r>
            <a:endParaRPr lang="en-GB" altLang="en-US" sz="2400"/>
          </a:p>
          <a:p>
            <a:endParaRPr lang="en-US" sz="2400"/>
          </a:p>
          <a:p>
            <a:endParaRPr lang="en-GB" altLang="en-US" sz="24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2295" y="1217295"/>
            <a:ext cx="9781540" cy="602615"/>
          </a:xfrm>
        </p:spPr>
        <p:txBody>
          <a:bodyPr>
            <a:normAutofit/>
          </a:bodyPr>
          <a:lstStyle/>
          <a:p>
            <a:pPr marL="342900" indent="-342900">
              <a:buFont typeface="Arial" panose="020B0604020202020204" pitchFamily="34" charset="0"/>
              <a:buChar char="•"/>
            </a:pPr>
            <a:r>
              <a:rPr lang="en-GB" altLang="en-US" sz="2400" b="1">
                <a:solidFill>
                  <a:srgbClr val="7030A0"/>
                </a:solidFill>
              </a:rPr>
              <a:t>Journal of americal society of Echo :</a:t>
            </a:r>
          </a:p>
        </p:txBody>
      </p:sp>
      <p:pic>
        <p:nvPicPr>
          <p:cNvPr id="4" name="Content Placeholder 3"/>
          <p:cNvPicPr>
            <a:picLocks noGrp="1" noChangeAspect="1"/>
          </p:cNvPicPr>
          <p:nvPr>
            <p:ph idx="1"/>
            <p:custDataLst>
              <p:tags r:id="rId1"/>
            </p:custDataLst>
          </p:nvPr>
        </p:nvPicPr>
        <p:blipFill>
          <a:blip r:embed="rId4"/>
          <a:srcRect t="65460"/>
          <a:stretch>
            <a:fillRect/>
          </a:stretch>
        </p:blipFill>
        <p:spPr>
          <a:xfrm>
            <a:off x="385445" y="2246630"/>
            <a:ext cx="11421110" cy="197104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143490" cy="633730"/>
          </a:xfrm>
        </p:spPr>
        <p:txBody>
          <a:bodyPr/>
          <a:lstStyle/>
          <a:p>
            <a:r>
              <a:rPr lang="en-GB" altLang="en-US" sz="2800" b="1">
                <a:solidFill>
                  <a:srgbClr val="FF0000"/>
                </a:solidFill>
              </a:rPr>
              <a:t>B. Non structural valvular dysfunction </a:t>
            </a:r>
          </a:p>
        </p:txBody>
      </p:sp>
      <p:sp>
        <p:nvSpPr>
          <p:cNvPr id="3" name="Content Placeholder 2"/>
          <p:cNvSpPr>
            <a:spLocks noGrp="1"/>
          </p:cNvSpPr>
          <p:nvPr>
            <p:ph idx="1"/>
          </p:nvPr>
        </p:nvSpPr>
        <p:spPr>
          <a:xfrm>
            <a:off x="838200" y="1431925"/>
            <a:ext cx="10515600" cy="4979670"/>
          </a:xfrm>
        </p:spPr>
        <p:txBody>
          <a:bodyPr>
            <a:normAutofit/>
          </a:bodyPr>
          <a:lstStyle/>
          <a:p>
            <a:r>
              <a:rPr lang="en-GB" altLang="en-US" sz="2400"/>
              <a:t>Any abnormality resulting in stenosis or regurgitation of the valve that is not intrinsic to the valve itself :</a:t>
            </a:r>
          </a:p>
          <a:p>
            <a:r>
              <a:rPr lang="en-GB" altLang="en-US" sz="2400" u="sng"/>
              <a:t>Include</a:t>
            </a:r>
            <a:r>
              <a:rPr lang="en-GB" altLang="en-US" sz="2400"/>
              <a:t> </a:t>
            </a:r>
          </a:p>
          <a:p>
            <a:pPr marL="0" indent="0">
              <a:buNone/>
            </a:pPr>
            <a:r>
              <a:rPr lang="en-GB" altLang="en-US" sz="2400">
                <a:solidFill>
                  <a:schemeClr val="accent1"/>
                </a:solidFill>
                <a:effectLst>
                  <a:outerShdw blurRad="38100" dist="25400" dir="5400000" algn="ctr" rotWithShape="0">
                    <a:srgbClr val="6E747A">
                      <a:alpha val="43000"/>
                    </a:srgbClr>
                  </a:outerShdw>
                </a:effectLst>
              </a:rPr>
              <a:t>Entrapment by pannus, tissue, suture</a:t>
            </a:r>
          </a:p>
          <a:p>
            <a:pPr marL="0" indent="0">
              <a:buNone/>
            </a:pPr>
            <a:r>
              <a:rPr lang="en-GB" altLang="en-US" sz="2400">
                <a:solidFill>
                  <a:schemeClr val="accent1"/>
                </a:solidFill>
                <a:effectLst>
                  <a:outerShdw blurRad="38100" dist="25400" dir="5400000" algn="ctr" rotWithShape="0">
                    <a:srgbClr val="6E747A">
                      <a:alpha val="43000"/>
                    </a:srgbClr>
                  </a:outerShdw>
                </a:effectLst>
              </a:rPr>
              <a:t>Paravalvular leak</a:t>
            </a:r>
          </a:p>
          <a:p>
            <a:pPr marL="0" indent="0">
              <a:buNone/>
            </a:pPr>
            <a:r>
              <a:rPr lang="en-GB" altLang="en-US" sz="2400">
                <a:solidFill>
                  <a:schemeClr val="accent1"/>
                </a:solidFill>
                <a:effectLst>
                  <a:outerShdw blurRad="38100" dist="25400" dir="5400000" algn="ctr" rotWithShape="0">
                    <a:srgbClr val="6E747A">
                      <a:alpha val="43000"/>
                    </a:srgbClr>
                  </a:outerShdw>
                </a:effectLst>
              </a:rPr>
              <a:t>Inappropriate sizing or positioning</a:t>
            </a:r>
          </a:p>
          <a:p>
            <a:pPr marL="0" indent="0">
              <a:buNone/>
            </a:pPr>
            <a:r>
              <a:rPr lang="en-GB" altLang="en-US" sz="2400">
                <a:solidFill>
                  <a:schemeClr val="accent1"/>
                </a:solidFill>
                <a:effectLst>
                  <a:outerShdw blurRad="38100" dist="25400" dir="5400000" algn="ctr" rotWithShape="0">
                    <a:srgbClr val="6E747A">
                      <a:alpha val="43000"/>
                    </a:srgbClr>
                  </a:outerShdw>
                </a:effectLst>
              </a:rPr>
              <a:t>Residual leak or obstruction from valve implantation or repair</a:t>
            </a:r>
          </a:p>
          <a:p>
            <a:pPr marL="0" indent="0">
              <a:buNone/>
            </a:pPr>
            <a:r>
              <a:rPr lang="en-GB" altLang="en-US" sz="2400">
                <a:solidFill>
                  <a:schemeClr val="accent1"/>
                </a:solidFill>
                <a:effectLst>
                  <a:outerShdw blurRad="38100" dist="25400" dir="5400000" algn="ctr" rotWithShape="0">
                    <a:srgbClr val="6E747A">
                      <a:alpha val="43000"/>
                    </a:srgbClr>
                  </a:outerShdw>
                </a:effectLst>
              </a:rPr>
              <a:t>Clinically important hemolytic anemia</a:t>
            </a:r>
          </a:p>
          <a:p>
            <a:pPr marL="0" indent="0">
              <a:buNone/>
            </a:pPr>
            <a:r>
              <a:rPr lang="en-GB" altLang="en-US" sz="2400">
                <a:solidFill>
                  <a:schemeClr val="accent1"/>
                </a:solidFill>
                <a:effectLst>
                  <a:outerShdw blurRad="38100" dist="25400" dir="5400000" algn="ctr" rotWithShape="0">
                    <a:srgbClr val="6E747A">
                      <a:alpha val="43000"/>
                    </a:srgbClr>
                  </a:outerShdw>
                </a:effectLst>
                <a:sym typeface="+mn-ea"/>
              </a:rPr>
              <a:t>D</a:t>
            </a:r>
            <a:r>
              <a:rPr lang="en-US" sz="2400">
                <a:solidFill>
                  <a:schemeClr val="accent1"/>
                </a:solidFill>
                <a:effectLst>
                  <a:outerShdw blurRad="38100" dist="25400" dir="5400000" algn="ctr" rotWithShape="0">
                    <a:srgbClr val="6E747A">
                      <a:alpha val="43000"/>
                    </a:srgbClr>
                  </a:outerShdw>
                </a:effectLst>
                <a:sym typeface="+mn-ea"/>
              </a:rPr>
              <a:t>ilatation of the cardiac chambers</a:t>
            </a:r>
            <a:r>
              <a:rPr lang="en-GB" altLang="en-US" sz="2400">
                <a:solidFill>
                  <a:schemeClr val="accent1"/>
                </a:solidFill>
                <a:effectLst>
                  <a:outerShdw blurRad="38100" dist="25400" dir="5400000" algn="ctr" rotWithShape="0">
                    <a:srgbClr val="6E747A">
                      <a:alpha val="43000"/>
                    </a:srgbClr>
                  </a:outerShdw>
                </a:effectLst>
                <a:sym typeface="+mn-ea"/>
              </a:rPr>
              <a:t> </a:t>
            </a:r>
            <a:r>
              <a:rPr lang="en-US" sz="2400">
                <a:sym typeface="+mn-ea"/>
              </a:rPr>
              <a:t>(aortic root </a:t>
            </a:r>
            <a:r>
              <a:rPr lang="en-GB" altLang="en-US" sz="2400">
                <a:sym typeface="+mn-ea"/>
              </a:rPr>
              <a:t>/</a:t>
            </a:r>
            <a:r>
              <a:rPr lang="en-US" sz="2400">
                <a:sym typeface="+mn-ea"/>
              </a:rPr>
              <a:t> mitral annular </a:t>
            </a:r>
            <a:r>
              <a:rPr lang="en-GB" altLang="en-US" sz="2400">
                <a:sym typeface="+mn-ea"/>
              </a:rPr>
              <a:t>/</a:t>
            </a:r>
            <a:r>
              <a:rPr lang="en-US" sz="2400">
                <a:sym typeface="+mn-ea"/>
              </a:rPr>
              <a:t> </a:t>
            </a:r>
            <a:r>
              <a:rPr lang="en-GB" altLang="en-US" sz="2400">
                <a:sym typeface="+mn-ea"/>
              </a:rPr>
              <a:t>LA</a:t>
            </a:r>
            <a:r>
              <a:rPr lang="en-US" sz="2400">
                <a:sym typeface="+mn-ea"/>
              </a:rPr>
              <a:t> dilatation)</a:t>
            </a:r>
            <a:endParaRPr lang="en-US" sz="2400"/>
          </a:p>
          <a:p>
            <a:pPr marL="0" indent="0">
              <a:buNone/>
            </a:pPr>
            <a:r>
              <a:rPr lang="en-GB" altLang="en-US" sz="2400">
                <a:solidFill>
                  <a:schemeClr val="accent1"/>
                </a:solidFill>
                <a:effectLst>
                  <a:outerShdw blurRad="38100" dist="25400" dir="5400000" algn="ctr" rotWithShape="0">
                    <a:srgbClr val="6E747A">
                      <a:alpha val="43000"/>
                    </a:srgbClr>
                  </a:outerShdw>
                </a:effectLst>
                <a:sym typeface="+mn-ea"/>
              </a:rPr>
              <a:t>V</a:t>
            </a:r>
            <a:r>
              <a:rPr lang="en-US" sz="2400">
                <a:solidFill>
                  <a:schemeClr val="accent1"/>
                </a:solidFill>
                <a:effectLst>
                  <a:outerShdw blurRad="38100" dist="25400" dir="5400000" algn="ctr" rotWithShape="0">
                    <a:srgbClr val="6E747A">
                      <a:alpha val="43000"/>
                    </a:srgbClr>
                  </a:outerShdw>
                </a:effectLst>
                <a:sym typeface="+mn-ea"/>
              </a:rPr>
              <a:t>alve embolization</a:t>
            </a:r>
            <a:endParaRPr lang="en-GB" altLang="en-US" sz="24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377805" cy="655320"/>
          </a:xfrm>
        </p:spPr>
        <p:txBody>
          <a:bodyPr/>
          <a:lstStyle/>
          <a:p>
            <a:pPr marL="0" indent="0">
              <a:buFont typeface="Wingdings" panose="05000000000000000000" charset="0"/>
            </a:pPr>
            <a:r>
              <a:rPr lang="en-GB" altLang="en-US" sz="2800" b="1">
                <a:solidFill>
                  <a:schemeClr val="accent5"/>
                </a:solidFill>
              </a:rPr>
              <a:t>(1) </a:t>
            </a:r>
            <a:r>
              <a:rPr lang="en-US" sz="2800" b="1">
                <a:solidFill>
                  <a:schemeClr val="accent5"/>
                </a:solidFill>
              </a:rPr>
              <a:t>Prosthesis-Patient Mismatch</a:t>
            </a:r>
          </a:p>
        </p:txBody>
      </p:sp>
      <p:sp>
        <p:nvSpPr>
          <p:cNvPr id="3" name="Content Placeholder 2"/>
          <p:cNvSpPr>
            <a:spLocks noGrp="1"/>
          </p:cNvSpPr>
          <p:nvPr>
            <p:ph idx="1"/>
          </p:nvPr>
        </p:nvSpPr>
        <p:spPr>
          <a:xfrm>
            <a:off x="543560" y="1373505"/>
            <a:ext cx="11268075" cy="4803775"/>
          </a:xfrm>
        </p:spPr>
        <p:txBody>
          <a:bodyPr>
            <a:noAutofit/>
          </a:bodyPr>
          <a:lstStyle/>
          <a:p>
            <a:r>
              <a:rPr lang="en-GB" altLang="en-US" sz="2400"/>
              <a:t>W</a:t>
            </a:r>
            <a:r>
              <a:rPr lang="en-US" sz="2400"/>
              <a:t>hen the prosthetic EOA is too small relative to the body</a:t>
            </a:r>
            <a:r>
              <a:rPr lang="en-GB" altLang="en-US" sz="2400"/>
              <a:t> </a:t>
            </a:r>
            <a:r>
              <a:rPr lang="en-US" sz="2400"/>
              <a:t>size and</a:t>
            </a:r>
            <a:r>
              <a:rPr lang="en-GB" altLang="en-US" sz="2400"/>
              <a:t> required</a:t>
            </a:r>
            <a:r>
              <a:rPr lang="en-US" sz="2400"/>
              <a:t> resting blood flow </a:t>
            </a:r>
            <a:r>
              <a:rPr lang="en-GB" altLang="en-US" sz="2400"/>
              <a:t>of the patient. </a:t>
            </a:r>
          </a:p>
          <a:p>
            <a:endParaRPr lang="en-US" sz="2400"/>
          </a:p>
          <a:p>
            <a:r>
              <a:rPr lang="en-GB" sz="2400">
                <a:solidFill>
                  <a:schemeClr val="accent5"/>
                </a:solidFill>
              </a:rPr>
              <a:t>Echo </a:t>
            </a:r>
            <a:r>
              <a:rPr lang="en-GB" sz="2400"/>
              <a:t>:</a:t>
            </a:r>
            <a:r>
              <a:rPr lang="en-US" sz="2400"/>
              <a:t> </a:t>
            </a:r>
            <a:r>
              <a:rPr lang="en-GB" altLang="en-US" sz="2400"/>
              <a:t>H</a:t>
            </a:r>
            <a:r>
              <a:rPr lang="en-US" sz="2400"/>
              <a:t>igh transvalvular gradients</a:t>
            </a:r>
            <a:r>
              <a:rPr lang="en-GB" altLang="en-US" sz="2400"/>
              <a:t>. G</a:t>
            </a:r>
            <a:r>
              <a:rPr lang="en-US" sz="2400"/>
              <a:t>radients may be normal in PPM with</a:t>
            </a:r>
            <a:r>
              <a:rPr lang="en-GB" altLang="en-US" sz="2400"/>
              <a:t> </a:t>
            </a:r>
            <a:r>
              <a:rPr lang="en-US" sz="2400"/>
              <a:t>low flow</a:t>
            </a:r>
            <a:r>
              <a:rPr lang="en-GB" altLang="en-US" sz="2400"/>
              <a:t>                   	  </a:t>
            </a:r>
            <a:r>
              <a:rPr lang="en-US" sz="2400">
                <a:sym typeface="+mn-ea"/>
              </a:rPr>
              <a:t>EOA</a:t>
            </a:r>
            <a:r>
              <a:rPr lang="en-GB" altLang="en-US" sz="2400">
                <a:sym typeface="+mn-ea"/>
              </a:rPr>
              <a:t>, </a:t>
            </a:r>
            <a:r>
              <a:rPr lang="en-US" sz="2400">
                <a:sym typeface="+mn-ea"/>
              </a:rPr>
              <a:t>leaflet</a:t>
            </a:r>
            <a:r>
              <a:rPr lang="en-GB" altLang="en-US" sz="2400">
                <a:sym typeface="+mn-ea"/>
              </a:rPr>
              <a:t> </a:t>
            </a:r>
            <a:r>
              <a:rPr lang="en-US" sz="2400">
                <a:sym typeface="+mn-ea"/>
              </a:rPr>
              <a:t>morphology</a:t>
            </a:r>
            <a:r>
              <a:rPr lang="en-GB" altLang="en-US" sz="2400">
                <a:sym typeface="+mn-ea"/>
              </a:rPr>
              <a:t>, </a:t>
            </a:r>
            <a:r>
              <a:rPr lang="en-US" sz="2400">
                <a:sym typeface="+mn-ea"/>
              </a:rPr>
              <a:t>mobility </a:t>
            </a:r>
            <a:r>
              <a:rPr lang="en-GB" altLang="en-US" sz="2400">
                <a:sym typeface="+mn-ea"/>
              </a:rPr>
              <a:t>-</a:t>
            </a:r>
            <a:r>
              <a:rPr lang="en-US" sz="2400">
                <a:sym typeface="+mn-ea"/>
              </a:rPr>
              <a:t> </a:t>
            </a:r>
            <a:r>
              <a:rPr lang="en-GB" altLang="en-US" sz="2400">
                <a:sym typeface="+mn-ea"/>
              </a:rPr>
              <a:t>N</a:t>
            </a:r>
            <a:r>
              <a:rPr lang="en-US" sz="2400">
                <a:sym typeface="+mn-ea"/>
              </a:rPr>
              <a:t>ormal</a:t>
            </a:r>
            <a:endParaRPr lang="en-US" sz="2400"/>
          </a:p>
          <a:p>
            <a:r>
              <a:rPr lang="en-GB" altLang="en-US" sz="2400">
                <a:solidFill>
                  <a:schemeClr val="accent5"/>
                </a:solidFill>
              </a:rPr>
              <a:t>D</a:t>
            </a:r>
            <a:r>
              <a:rPr lang="en-US" sz="2400">
                <a:solidFill>
                  <a:schemeClr val="accent5"/>
                </a:solidFill>
              </a:rPr>
              <a:t>iagnosis</a:t>
            </a:r>
            <a:r>
              <a:rPr lang="en-US" sz="2400"/>
              <a:t> </a:t>
            </a:r>
            <a:r>
              <a:rPr lang="en-GB" altLang="en-US" sz="2400"/>
              <a:t>: </a:t>
            </a:r>
            <a:r>
              <a:rPr lang="en-US" sz="2400">
                <a:highlight>
                  <a:srgbClr val="FFFF00"/>
                </a:highlight>
                <a:sym typeface="+mn-ea"/>
              </a:rPr>
              <a:t>iEOA </a:t>
            </a:r>
            <a:r>
              <a:rPr lang="en-GB" altLang="en-US" sz="2400">
                <a:highlight>
                  <a:srgbClr val="FFFF00"/>
                </a:highlight>
                <a:sym typeface="+mn-ea"/>
              </a:rPr>
              <a:t>- </a:t>
            </a:r>
            <a:r>
              <a:rPr lang="en-US" sz="2400">
                <a:highlight>
                  <a:srgbClr val="FFFF00"/>
                </a:highlight>
                <a:sym typeface="+mn-ea"/>
              </a:rPr>
              <a:t>small for body size</a:t>
            </a:r>
            <a:r>
              <a:rPr lang="en-GB" altLang="en-US" sz="2400">
                <a:highlight>
                  <a:srgbClr val="FFFF00"/>
                </a:highlight>
                <a:sym typeface="+mn-ea"/>
              </a:rPr>
              <a:t> </a:t>
            </a:r>
          </a:p>
          <a:p>
            <a:r>
              <a:rPr lang="en-US" sz="2400">
                <a:solidFill>
                  <a:schemeClr val="accent5"/>
                </a:solidFill>
              </a:rPr>
              <a:t>CT</a:t>
            </a:r>
            <a:r>
              <a:rPr lang="en-US" sz="2400"/>
              <a:t> </a:t>
            </a:r>
            <a:r>
              <a:rPr lang="en-GB" altLang="en-US" sz="2400"/>
              <a:t>-</a:t>
            </a:r>
            <a:r>
              <a:rPr lang="en-US" sz="2400"/>
              <a:t> </a:t>
            </a:r>
            <a:r>
              <a:rPr lang="en-GB" altLang="en-US" sz="2400"/>
              <a:t>A</a:t>
            </a:r>
            <a:r>
              <a:rPr lang="en-US" sz="2400"/>
              <a:t>dditional info</a:t>
            </a:r>
            <a:r>
              <a:rPr lang="en-GB" altLang="en-US" sz="2400"/>
              <a:t> : N</a:t>
            </a:r>
            <a:r>
              <a:rPr lang="en-US" sz="2400"/>
              <a:t>ormal leaflet mobility, prosthesis size, stent frame inlet</a:t>
            </a:r>
            <a:r>
              <a:rPr lang="en-GB" altLang="en-US" sz="2400"/>
              <a:t> </a:t>
            </a:r>
            <a:r>
              <a:rPr lang="en-US" sz="2400"/>
              <a:t>area</a:t>
            </a:r>
            <a:r>
              <a:rPr lang="en-GB" altLang="en-US" sz="2400"/>
              <a:t>. </a:t>
            </a:r>
          </a:p>
          <a:p>
            <a:pPr marL="0" indent="457200">
              <a:buNone/>
            </a:pPr>
            <a:r>
              <a:rPr lang="en-GB" altLang="en-US" sz="2400"/>
              <a:t>     R/O</a:t>
            </a:r>
            <a:r>
              <a:rPr lang="en-US" sz="2400"/>
              <a:t> obstruction </a:t>
            </a:r>
            <a:r>
              <a:rPr lang="en-GB" altLang="en-US" sz="2400"/>
              <a:t>- R</a:t>
            </a:r>
            <a:r>
              <a:rPr lang="en-US" sz="2400"/>
              <a:t>educed</a:t>
            </a:r>
            <a:r>
              <a:rPr lang="en-GB" altLang="en-US" sz="2400"/>
              <a:t> </a:t>
            </a:r>
            <a:r>
              <a:rPr lang="en-US" sz="2400"/>
              <a:t>mobility from thrombus</a:t>
            </a:r>
            <a:r>
              <a:rPr lang="en-GB" altLang="en-US" sz="2400"/>
              <a:t>/</a:t>
            </a:r>
            <a:r>
              <a:rPr lang="en-US" sz="2400"/>
              <a:t>calcifications</a:t>
            </a:r>
            <a:r>
              <a:rPr lang="en-GB" altLang="en-US" sz="2400"/>
              <a:t>/</a:t>
            </a:r>
            <a:r>
              <a:rPr lang="en-US" sz="2400"/>
              <a:t>pannus).</a:t>
            </a:r>
          </a:p>
          <a:p>
            <a:endParaRPr lang="en-US" sz="2400"/>
          </a:p>
          <a:p>
            <a:r>
              <a:rPr lang="en-US" sz="2400"/>
              <a:t>Gradients have</a:t>
            </a:r>
            <a:r>
              <a:rPr lang="en-GB" altLang="en-US" sz="2400"/>
              <a:t> </a:t>
            </a:r>
            <a:r>
              <a:rPr lang="en-US" sz="2400"/>
              <a:t>been shown to increase exponentially when the indexed EOA is</a:t>
            </a:r>
            <a:r>
              <a:rPr lang="en-GB" altLang="en-US" sz="2400"/>
              <a:t> </a:t>
            </a:r>
            <a:r>
              <a:rPr lang="en-US" sz="2400"/>
              <a:t>&lt;0.8 to 0.9 cm2/m2</a:t>
            </a:r>
          </a:p>
          <a:p>
            <a:pPr>
              <a:buFont typeface="Wingdings" panose="05000000000000000000" charset="0"/>
              <a:buChar char="v"/>
            </a:pPr>
            <a:r>
              <a:rPr lang="en-GB" altLang="en-US" sz="2400"/>
              <a:t> i</a:t>
            </a:r>
            <a:r>
              <a:rPr lang="en-US" sz="2400"/>
              <a:t>EOA can overestimate</a:t>
            </a:r>
            <a:r>
              <a:rPr lang="en-GB" altLang="en-US" sz="2400"/>
              <a:t> </a:t>
            </a:r>
            <a:r>
              <a:rPr lang="en-US" sz="2400"/>
              <a:t>PPM severity in the setting of obesity (</a:t>
            </a:r>
            <a:r>
              <a:rPr lang="en-GB" altLang="en-US" sz="2400"/>
              <a:t>BMI</a:t>
            </a:r>
            <a:r>
              <a:rPr lang="en-US" sz="2400"/>
              <a:t> &gt; 30 kg/m2)</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GB" sz="2400" u="sng">
                <a:solidFill>
                  <a:srgbClr val="C00000"/>
                </a:solidFill>
                <a:sym typeface="+mn-ea"/>
              </a:rPr>
              <a:t>PPM : A</a:t>
            </a:r>
            <a:r>
              <a:rPr lang="en-US" sz="2400" u="sng">
                <a:solidFill>
                  <a:srgbClr val="C00000"/>
                </a:solidFill>
                <a:sym typeface="+mn-ea"/>
              </a:rPr>
              <a:t>dverse clinical outcome</a:t>
            </a:r>
            <a:r>
              <a:rPr lang="en-US" sz="2400">
                <a:solidFill>
                  <a:srgbClr val="C00000"/>
                </a:solidFill>
                <a:sym typeface="+mn-ea"/>
              </a:rPr>
              <a:t> </a:t>
            </a:r>
            <a:r>
              <a:rPr lang="en-GB" altLang="en-US" sz="2400">
                <a:solidFill>
                  <a:srgbClr val="C00000"/>
                </a:solidFill>
                <a:sym typeface="+mn-ea"/>
              </a:rPr>
              <a:t>:</a:t>
            </a:r>
            <a:r>
              <a:rPr lang="en-GB" altLang="en-US" sz="2400">
                <a:sym typeface="+mn-ea"/>
              </a:rPr>
              <a:t> </a:t>
            </a:r>
          </a:p>
          <a:p>
            <a:pPr>
              <a:buFont typeface="Wingdings" panose="05000000000000000000" charset="0"/>
              <a:buChar char="Ø"/>
            </a:pPr>
            <a:r>
              <a:rPr lang="en-GB" altLang="en-US" sz="2400">
                <a:sym typeface="+mn-ea"/>
              </a:rPr>
              <a:t>D</a:t>
            </a:r>
            <a:r>
              <a:rPr lang="en-US" sz="2400">
                <a:sym typeface="+mn-ea"/>
              </a:rPr>
              <a:t>ecreased exercise capacity and lower functional class</a:t>
            </a:r>
            <a:endParaRPr lang="en-GB" altLang="en-US" sz="2400"/>
          </a:p>
          <a:p>
            <a:pPr>
              <a:buFont typeface="Wingdings" panose="05000000000000000000" charset="0"/>
              <a:buChar char="Ø"/>
            </a:pPr>
            <a:r>
              <a:rPr lang="en-GB" altLang="en-US" sz="2400">
                <a:sym typeface="+mn-ea"/>
              </a:rPr>
              <a:t>R</a:t>
            </a:r>
            <a:r>
              <a:rPr lang="en-US" sz="2400">
                <a:sym typeface="+mn-ea"/>
              </a:rPr>
              <a:t>educed short-term and longterm survival</a:t>
            </a:r>
            <a:endParaRPr lang="en-US" sz="2400"/>
          </a:p>
          <a:p>
            <a:pPr>
              <a:buFont typeface="Wingdings" panose="05000000000000000000" charset="0"/>
              <a:buChar char="Ø"/>
            </a:pPr>
            <a:r>
              <a:rPr lang="en-GB" altLang="en-US" sz="2400">
                <a:sym typeface="+mn-ea"/>
              </a:rPr>
              <a:t>H</a:t>
            </a:r>
            <a:r>
              <a:rPr lang="en-US" sz="2400">
                <a:sym typeface="+mn-ea"/>
              </a:rPr>
              <a:t>igher rates of heart failure and hospitalization</a:t>
            </a:r>
            <a:endParaRPr lang="en-US" sz="2400"/>
          </a:p>
          <a:p>
            <a:pPr>
              <a:buFont typeface="Wingdings" panose="05000000000000000000" charset="0"/>
              <a:buChar char="Ø"/>
            </a:pPr>
            <a:r>
              <a:rPr lang="en-GB" altLang="en-US" sz="2400">
                <a:sym typeface="+mn-ea"/>
              </a:rPr>
              <a:t>L</a:t>
            </a:r>
            <a:r>
              <a:rPr lang="en-US" sz="2400">
                <a:sym typeface="+mn-ea"/>
              </a:rPr>
              <a:t>ess</a:t>
            </a:r>
            <a:r>
              <a:rPr lang="en-GB" altLang="en-US" sz="2400">
                <a:sym typeface="+mn-ea"/>
              </a:rPr>
              <a:t> </a:t>
            </a:r>
            <a:r>
              <a:rPr lang="en-US" sz="2400">
                <a:sym typeface="+mn-ea"/>
              </a:rPr>
              <a:t>regression of LV hypertrophy</a:t>
            </a:r>
            <a:endParaRPr lang="en-US" sz="2400"/>
          </a:p>
          <a:p>
            <a:pPr>
              <a:buFont typeface="Wingdings" panose="05000000000000000000" charset="0"/>
              <a:buChar char="Ø"/>
            </a:pPr>
            <a:r>
              <a:rPr lang="en-GB" altLang="en-US" sz="2400">
                <a:sym typeface="+mn-ea"/>
              </a:rPr>
              <a:t>F</a:t>
            </a:r>
            <a:r>
              <a:rPr lang="en-US" sz="2400">
                <a:sym typeface="+mn-ea"/>
              </a:rPr>
              <a:t>aster development of SVD</a:t>
            </a:r>
            <a:endParaRPr lang="en-US" sz="2400"/>
          </a:p>
          <a:p>
            <a:endParaRPr lang="en-US" sz="24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441305" cy="588010"/>
          </a:xfrm>
        </p:spPr>
        <p:txBody>
          <a:bodyPr/>
          <a:lstStyle/>
          <a:p>
            <a:pPr marL="457200" indent="-457200">
              <a:buFont typeface="Wingdings" panose="05000000000000000000" charset="0"/>
              <a:buChar char="v"/>
            </a:pPr>
            <a:r>
              <a:rPr lang="en-GB" altLang="en-US" sz="2800">
                <a:solidFill>
                  <a:schemeClr val="accent5"/>
                </a:solidFill>
              </a:rPr>
              <a:t>Aortic PPM</a:t>
            </a:r>
          </a:p>
        </p:txBody>
      </p:sp>
      <p:sp>
        <p:nvSpPr>
          <p:cNvPr id="3" name="Content Placeholder 2"/>
          <p:cNvSpPr>
            <a:spLocks noGrp="1"/>
          </p:cNvSpPr>
          <p:nvPr>
            <p:ph idx="1"/>
          </p:nvPr>
        </p:nvSpPr>
        <p:spPr>
          <a:xfrm>
            <a:off x="838200" y="1410970"/>
            <a:ext cx="10515600" cy="4766310"/>
          </a:xfrm>
        </p:spPr>
        <p:txBody>
          <a:bodyPr>
            <a:noAutofit/>
          </a:bodyPr>
          <a:lstStyle/>
          <a:p>
            <a:r>
              <a:rPr lang="en-GB" altLang="en-US" sz="2400">
                <a:solidFill>
                  <a:schemeClr val="accent5"/>
                </a:solidFill>
              </a:rPr>
              <a:t>I</a:t>
            </a:r>
            <a:r>
              <a:rPr lang="en-US" sz="2400">
                <a:solidFill>
                  <a:schemeClr val="accent5"/>
                </a:solidFill>
              </a:rPr>
              <a:t>ncidence </a:t>
            </a:r>
            <a:r>
              <a:rPr lang="en-GB" altLang="en-US" sz="2400"/>
              <a:t>: post </a:t>
            </a:r>
            <a:r>
              <a:rPr lang="en-US" sz="2400">
                <a:sym typeface="+mn-ea"/>
              </a:rPr>
              <a:t>SAVR</a:t>
            </a:r>
          </a:p>
          <a:p>
            <a:pPr lvl="1">
              <a:buFont typeface="Wingdings" panose="05000000000000000000" charset="0"/>
              <a:buChar char="§"/>
            </a:pPr>
            <a:r>
              <a:rPr lang="en-GB">
                <a:sym typeface="+mn-ea"/>
              </a:rPr>
              <a:t>M</a:t>
            </a:r>
            <a:r>
              <a:rPr lang="en-US"/>
              <a:t>oderate PPM </a:t>
            </a:r>
            <a:r>
              <a:rPr lang="en-GB" altLang="en-US"/>
              <a:t>:</a:t>
            </a:r>
            <a:r>
              <a:rPr lang="en-US"/>
              <a:t> 20% </a:t>
            </a:r>
            <a:r>
              <a:rPr lang="en-GB" altLang="en-US"/>
              <a:t>-</a:t>
            </a:r>
            <a:r>
              <a:rPr lang="en-US"/>
              <a:t> 70%</a:t>
            </a:r>
            <a:r>
              <a:rPr lang="en-GB" altLang="en-US"/>
              <a:t> </a:t>
            </a:r>
          </a:p>
          <a:p>
            <a:pPr lvl="1">
              <a:buFont typeface="Wingdings" panose="05000000000000000000" charset="0"/>
              <a:buChar char="§"/>
            </a:pPr>
            <a:r>
              <a:rPr lang="en-GB" altLang="en-US"/>
              <a:t>S</a:t>
            </a:r>
            <a:r>
              <a:rPr lang="en-US"/>
              <a:t>evere PPM </a:t>
            </a:r>
            <a:r>
              <a:rPr lang="en-GB" altLang="en-US"/>
              <a:t>:</a:t>
            </a:r>
            <a:r>
              <a:rPr lang="en-US"/>
              <a:t> 2% </a:t>
            </a:r>
            <a:r>
              <a:rPr lang="en-GB" altLang="en-US"/>
              <a:t>-</a:t>
            </a:r>
            <a:r>
              <a:rPr lang="en-US"/>
              <a:t> 20%</a:t>
            </a:r>
          </a:p>
          <a:p>
            <a:pPr lvl="1">
              <a:buFont typeface="Wingdings" panose="05000000000000000000" charset="0"/>
              <a:buChar char="§"/>
            </a:pPr>
            <a:r>
              <a:rPr lang="en-US"/>
              <a:t>The incidence in TAVI is lower</a:t>
            </a:r>
            <a:r>
              <a:rPr lang="en-GB" altLang="en-US"/>
              <a:t> </a:t>
            </a:r>
            <a:r>
              <a:rPr lang="en-US"/>
              <a:t>than that for SAVR</a:t>
            </a:r>
            <a:r>
              <a:rPr lang="en-GB" altLang="en-US"/>
              <a:t>.</a:t>
            </a:r>
          </a:p>
          <a:p>
            <a:pPr lvl="1"/>
            <a:endParaRPr lang="en-US"/>
          </a:p>
          <a:p>
            <a:r>
              <a:rPr lang="en-US" sz="2400"/>
              <a:t>Aortic PPM can</a:t>
            </a:r>
            <a:r>
              <a:rPr lang="en-GB" altLang="en-US" sz="2400"/>
              <a:t> </a:t>
            </a:r>
            <a:r>
              <a:rPr lang="en-US" sz="2400"/>
              <a:t>be avoided with calculation of the projected indexed</a:t>
            </a:r>
            <a:r>
              <a:rPr lang="en-GB" altLang="en-US" sz="2400"/>
              <a:t> </a:t>
            </a:r>
            <a:r>
              <a:rPr lang="en-US" sz="2400"/>
              <a:t>EOA before implantation. </a:t>
            </a:r>
          </a:p>
          <a:p>
            <a:r>
              <a:rPr lang="en-US" sz="2400" u="sng"/>
              <a:t>If PPM is anticipated</a:t>
            </a:r>
            <a:r>
              <a:rPr lang="en-GB" altLang="en-US" sz="2400"/>
              <a:t> --&gt;</a:t>
            </a:r>
          </a:p>
          <a:p>
            <a:pPr lvl="1">
              <a:buFont typeface="Wingdings" panose="05000000000000000000" charset="0"/>
              <a:buChar char="§"/>
            </a:pPr>
            <a:r>
              <a:rPr lang="en-GB"/>
              <a:t>A</a:t>
            </a:r>
            <a:r>
              <a:rPr lang="en-US"/>
              <a:t>lternative prosthesis</a:t>
            </a:r>
          </a:p>
          <a:p>
            <a:pPr lvl="1">
              <a:buFont typeface="Wingdings" panose="05000000000000000000" charset="0"/>
              <a:buChar char="§"/>
            </a:pPr>
            <a:r>
              <a:rPr lang="en-US"/>
              <a:t>TAVI</a:t>
            </a:r>
          </a:p>
          <a:p>
            <a:pPr lvl="1">
              <a:buFont typeface="Wingdings" panose="05000000000000000000" charset="0"/>
              <a:buChar char="§"/>
            </a:pPr>
            <a:r>
              <a:rPr lang="en-GB" altLang="en-US"/>
              <a:t>A</a:t>
            </a:r>
            <a:r>
              <a:rPr lang="en-US"/>
              <a:t>ortic root enlargement surgery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463925" cy="5269865"/>
          </a:xfrm>
        </p:spPr>
        <p:txBody>
          <a:bodyPr/>
          <a:lstStyle/>
          <a:p>
            <a:r>
              <a:rPr lang="en-GB" altLang="en-US" sz="2400" b="1">
                <a:solidFill>
                  <a:srgbClr val="7030A0"/>
                </a:solidFill>
              </a:rPr>
              <a:t>PARTNER 3</a:t>
            </a:r>
            <a:r>
              <a:rPr lang="en-GB" altLang="en-US" sz="2400"/>
              <a:t> </a:t>
            </a:r>
            <a:br>
              <a:rPr lang="en-GB" altLang="en-US" sz="2400"/>
            </a:br>
            <a:r>
              <a:rPr lang="en-GB" altLang="en-US" sz="2400"/>
              <a:t>PPM more in SAVR&gt; TAVI</a:t>
            </a:r>
          </a:p>
        </p:txBody>
      </p:sp>
      <p:pic>
        <p:nvPicPr>
          <p:cNvPr id="4" name="Content Placeholder 3"/>
          <p:cNvPicPr>
            <a:picLocks noGrp="1" noChangeAspect="1"/>
          </p:cNvPicPr>
          <p:nvPr>
            <p:ph idx="1"/>
            <p:custDataLst>
              <p:tags r:id="rId1"/>
            </p:custDataLst>
          </p:nvPr>
        </p:nvPicPr>
        <p:blipFill>
          <a:blip r:embed="rId3"/>
          <a:stretch>
            <a:fillRect/>
          </a:stretch>
        </p:blipFill>
        <p:spPr>
          <a:xfrm>
            <a:off x="5092700" y="824230"/>
            <a:ext cx="6142990" cy="4351655"/>
          </a:xfrm>
          <a:prstGeom prst="rect">
            <a:avLst/>
          </a:prstGeom>
        </p:spPr>
      </p:pic>
      <p:sp>
        <p:nvSpPr>
          <p:cNvPr id="5" name="Text Box 4"/>
          <p:cNvSpPr txBox="1"/>
          <p:nvPr/>
        </p:nvSpPr>
        <p:spPr>
          <a:xfrm>
            <a:off x="7736205" y="5634990"/>
            <a:ext cx="3694430" cy="645160"/>
          </a:xfrm>
          <a:prstGeom prst="rect">
            <a:avLst/>
          </a:prstGeom>
          <a:noFill/>
        </p:spPr>
        <p:txBody>
          <a:bodyPr wrap="square" rtlCol="0">
            <a:spAutoFit/>
          </a:bodyPr>
          <a:lstStyle/>
          <a:p>
            <a:r>
              <a:rPr lang="en-US" sz="1200"/>
              <a:t>Echocardiographic Results of Transcatheter Versus Surgical Aortic Valve Replacement in Low-Risk Patients: The PARTNER 3 Trial</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408920" cy="559435"/>
          </a:xfrm>
        </p:spPr>
        <p:txBody>
          <a:bodyPr/>
          <a:lstStyle/>
          <a:p>
            <a:pPr marL="457200" indent="-457200">
              <a:buFont typeface="Wingdings" panose="05000000000000000000" charset="0"/>
              <a:buChar char="v"/>
            </a:pPr>
            <a:r>
              <a:rPr lang="en-GB" altLang="en-US" sz="2800">
                <a:solidFill>
                  <a:schemeClr val="accent5"/>
                </a:solidFill>
              </a:rPr>
              <a:t>Mitral PPM</a:t>
            </a:r>
          </a:p>
        </p:txBody>
      </p:sp>
      <p:sp>
        <p:nvSpPr>
          <p:cNvPr id="3" name="Content Placeholder 2"/>
          <p:cNvSpPr>
            <a:spLocks noGrp="1"/>
          </p:cNvSpPr>
          <p:nvPr>
            <p:ph idx="1"/>
          </p:nvPr>
        </p:nvSpPr>
        <p:spPr>
          <a:xfrm>
            <a:off x="838200" y="1431925"/>
            <a:ext cx="10515600" cy="4745355"/>
          </a:xfrm>
        </p:spPr>
        <p:txBody>
          <a:bodyPr/>
          <a:lstStyle/>
          <a:p>
            <a:r>
              <a:rPr lang="en-GB" altLang="en-US" sz="2400">
                <a:solidFill>
                  <a:schemeClr val="accent5"/>
                </a:solidFill>
                <a:sym typeface="+mn-ea"/>
              </a:rPr>
              <a:t>P</a:t>
            </a:r>
            <a:r>
              <a:rPr lang="en-US" sz="2400">
                <a:solidFill>
                  <a:schemeClr val="accent5"/>
                </a:solidFill>
                <a:sym typeface="+mn-ea"/>
              </a:rPr>
              <a:t>revalence</a:t>
            </a:r>
            <a:r>
              <a:rPr lang="en-US" sz="2400">
                <a:sym typeface="+mn-ea"/>
              </a:rPr>
              <a:t> </a:t>
            </a:r>
            <a:r>
              <a:rPr lang="en-GB" sz="2400">
                <a:sym typeface="+mn-ea"/>
              </a:rPr>
              <a:t>:</a:t>
            </a:r>
            <a:r>
              <a:rPr lang="en-US" sz="2400">
                <a:sym typeface="+mn-ea"/>
              </a:rPr>
              <a:t> 39% </a:t>
            </a:r>
            <a:r>
              <a:rPr lang="en-GB" altLang="en-US" sz="2400">
                <a:sym typeface="+mn-ea"/>
              </a:rPr>
              <a:t>-</a:t>
            </a:r>
            <a:r>
              <a:rPr lang="en-US" sz="2400">
                <a:sym typeface="+mn-ea"/>
              </a:rPr>
              <a:t> 71%</a:t>
            </a:r>
            <a:r>
              <a:rPr lang="en-GB" altLang="en-US" sz="2400">
                <a:sym typeface="+mn-ea"/>
              </a:rPr>
              <a:t>.</a:t>
            </a:r>
            <a:endParaRPr lang="en-GB" altLang="en-US" sz="2400"/>
          </a:p>
          <a:p>
            <a:r>
              <a:rPr lang="en-GB" altLang="en-US" sz="2400"/>
              <a:t>C</a:t>
            </a:r>
            <a:r>
              <a:rPr lang="en-US" sz="2400"/>
              <a:t>orrelation between iEOA and transvalvular gradients is not as strong as in</a:t>
            </a:r>
            <a:r>
              <a:rPr lang="en-GB" altLang="en-US" sz="2400"/>
              <a:t> </a:t>
            </a:r>
            <a:r>
              <a:rPr lang="en-US" sz="2400"/>
              <a:t>aortic prostheses</a:t>
            </a:r>
          </a:p>
          <a:p>
            <a:r>
              <a:rPr lang="en-US" sz="2400"/>
              <a:t>Calculation of iEOA for </a:t>
            </a:r>
            <a:r>
              <a:rPr lang="en-GB" altLang="en-US" sz="2400"/>
              <a:t>PrMV </a:t>
            </a:r>
            <a:r>
              <a:rPr lang="en-US" sz="2400"/>
              <a:t>is best done using the continuity equation</a:t>
            </a:r>
          </a:p>
          <a:p>
            <a:pPr marL="0" indent="457200">
              <a:buNone/>
            </a:pPr>
            <a:r>
              <a:rPr lang="en-US" sz="2400"/>
              <a:t>PHT method</a:t>
            </a:r>
            <a:r>
              <a:rPr lang="en-GB" altLang="en-US" sz="2400"/>
              <a:t> </a:t>
            </a:r>
            <a:r>
              <a:rPr lang="en-US" sz="2400"/>
              <a:t>is frequently inaccurate</a:t>
            </a:r>
            <a:r>
              <a:rPr lang="en-GB" altLang="en-US" sz="2400"/>
              <a:t> --&gt; </a:t>
            </a:r>
            <a:r>
              <a:rPr lang="en-US" sz="2400"/>
              <a:t>leads to overestimation</a:t>
            </a:r>
            <a:r>
              <a:rPr lang="en-GB" altLang="en-US" sz="2400"/>
              <a:t>, </a:t>
            </a:r>
            <a:r>
              <a:rPr lang="en-US" sz="2400"/>
              <a:t>particularly in </a:t>
            </a:r>
            <a:r>
              <a:rPr lang="en-GB" altLang="en-US" sz="2400"/>
              <a:t>  </a:t>
            </a:r>
          </a:p>
          <a:p>
            <a:pPr marL="0" indent="457200">
              <a:buNone/>
            </a:pPr>
            <a:r>
              <a:rPr lang="en-US" sz="2400"/>
              <a:t>normal valves</a:t>
            </a:r>
          </a:p>
          <a:p>
            <a:pPr marL="0" indent="0">
              <a:buNone/>
            </a:pPr>
            <a:endParaRPr lang="en-US" sz="2400"/>
          </a:p>
          <a:p>
            <a:r>
              <a:rPr lang="en-GB" altLang="en-US" sz="2400">
                <a:solidFill>
                  <a:schemeClr val="accent2">
                    <a:lumMod val="75000"/>
                  </a:schemeClr>
                </a:solidFill>
              </a:rPr>
              <a:t>A</a:t>
            </a:r>
            <a:r>
              <a:rPr lang="en-US" sz="2400">
                <a:solidFill>
                  <a:schemeClr val="accent2">
                    <a:lumMod val="75000"/>
                  </a:schemeClr>
                </a:solidFill>
              </a:rPr>
              <a:t>ssociated with persistent </a:t>
            </a:r>
            <a:r>
              <a:rPr lang="en-GB" altLang="en-US" sz="2400">
                <a:solidFill>
                  <a:schemeClr val="accent2">
                    <a:lumMod val="75000"/>
                  </a:schemeClr>
                </a:solidFill>
              </a:rPr>
              <a:t>PAH</a:t>
            </a:r>
            <a:r>
              <a:rPr lang="en-US" sz="2400">
                <a:solidFill>
                  <a:schemeClr val="accent2">
                    <a:lumMod val="75000"/>
                  </a:schemeClr>
                </a:solidFill>
              </a:rPr>
              <a:t> </a:t>
            </a:r>
            <a:r>
              <a:rPr lang="en-GB" altLang="en-US" sz="2400">
                <a:solidFill>
                  <a:schemeClr val="accent2">
                    <a:lumMod val="75000"/>
                  </a:schemeClr>
                </a:solidFill>
              </a:rPr>
              <a:t>&amp;</a:t>
            </a:r>
            <a:r>
              <a:rPr lang="en-US" sz="2400">
                <a:solidFill>
                  <a:schemeClr val="accent2">
                    <a:lumMod val="75000"/>
                  </a:schemeClr>
                </a:solidFill>
              </a:rPr>
              <a:t> decreased perioperative and long</a:t>
            </a:r>
            <a:r>
              <a:rPr lang="en-GB" altLang="en-US" sz="2400">
                <a:solidFill>
                  <a:schemeClr val="accent2">
                    <a:lumMod val="75000"/>
                  </a:schemeClr>
                </a:solidFill>
              </a:rPr>
              <a:t> </a:t>
            </a:r>
            <a:r>
              <a:rPr lang="en-US" sz="2400">
                <a:solidFill>
                  <a:schemeClr val="accent2">
                    <a:lumMod val="75000"/>
                  </a:schemeClr>
                </a:solidFill>
              </a:rPr>
              <a:t>term survival</a:t>
            </a:r>
            <a:endParaRPr lang="en-US" sz="2400"/>
          </a:p>
          <a:p>
            <a:r>
              <a:rPr lang="en-GB" altLang="en-US" sz="2400"/>
              <a:t>C</a:t>
            </a:r>
            <a:r>
              <a:rPr lang="en-US" sz="2400"/>
              <a:t>an be prevented </a:t>
            </a:r>
            <a:r>
              <a:rPr lang="en-GB" altLang="en-US" sz="2400"/>
              <a:t>by</a:t>
            </a:r>
            <a:r>
              <a:rPr lang="en-US" sz="2400"/>
              <a:t> implanting a prosthesis with a larger projected EOA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altLang="en-US" sz="3600">
                <a:ln w="22225">
                  <a:solidFill>
                    <a:schemeClr val="accent2"/>
                  </a:solidFill>
                  <a:prstDash val="solid"/>
                </a:ln>
                <a:solidFill>
                  <a:schemeClr val="accent2">
                    <a:lumMod val="40000"/>
                    <a:lumOff val="60000"/>
                  </a:schemeClr>
                </a:solidFill>
                <a:effectLst/>
              </a:rPr>
              <a:t>PPM</a:t>
            </a:r>
          </a:p>
        </p:txBody>
      </p:sp>
      <p:pic>
        <p:nvPicPr>
          <p:cNvPr id="5" name="Content Placeholder 4"/>
          <p:cNvPicPr>
            <a:picLocks noGrp="1" noChangeAspect="1"/>
          </p:cNvPicPr>
          <p:nvPr>
            <p:ph idx="1"/>
            <p:custDataLst>
              <p:tags r:id="rId1"/>
            </p:custDataLst>
          </p:nvPr>
        </p:nvPicPr>
        <p:blipFill>
          <a:blip r:embed="rId3"/>
          <a:stretch>
            <a:fillRect/>
          </a:stretch>
        </p:blipFill>
        <p:spPr>
          <a:xfrm>
            <a:off x="838200" y="2159000"/>
            <a:ext cx="10779760" cy="265874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references</a:t>
            </a:r>
          </a:p>
        </p:txBody>
      </p:sp>
      <p:sp>
        <p:nvSpPr>
          <p:cNvPr id="3" name="Content Placeholder 2"/>
          <p:cNvSpPr>
            <a:spLocks noGrp="1"/>
          </p:cNvSpPr>
          <p:nvPr>
            <p:ph idx="1"/>
          </p:nvPr>
        </p:nvSpPr>
        <p:spPr/>
        <p:txBody>
          <a:bodyPr>
            <a:normAutofit/>
          </a:bodyPr>
          <a:lstStyle/>
          <a:p>
            <a:r>
              <a:rPr lang="en-US" sz="2000"/>
              <a:t>2020 ACC/AHA Guideline for the</a:t>
            </a:r>
            <a:r>
              <a:rPr lang="en-GB" altLang="en-US" sz="2000"/>
              <a:t> </a:t>
            </a:r>
            <a:r>
              <a:rPr lang="en-US" sz="2000"/>
              <a:t>Management of Patients With Valvular</a:t>
            </a:r>
            <a:r>
              <a:rPr lang="en-GB" altLang="en-US" sz="2000"/>
              <a:t> </a:t>
            </a:r>
            <a:r>
              <a:rPr lang="en-US" sz="2000"/>
              <a:t>Heart Disease</a:t>
            </a:r>
          </a:p>
          <a:p>
            <a:r>
              <a:rPr lang="en-US" sz="2000"/>
              <a:t>Guidelines for the Evaluation of Prosthetic</a:t>
            </a:r>
            <a:r>
              <a:rPr lang="en-GB" altLang="en-US" sz="2000"/>
              <a:t> </a:t>
            </a:r>
            <a:r>
              <a:rPr lang="en-US" sz="2000"/>
              <a:t>Valve Function With Cardiovascular Imaging:</a:t>
            </a:r>
            <a:r>
              <a:rPr lang="en-GB" altLang="en-US" sz="2000"/>
              <a:t> </a:t>
            </a:r>
            <a:r>
              <a:rPr lang="en-US" sz="2000"/>
              <a:t>A Report From the American Society of</a:t>
            </a:r>
            <a:r>
              <a:rPr lang="en-GB" altLang="en-US" sz="2000"/>
              <a:t> </a:t>
            </a:r>
            <a:r>
              <a:rPr lang="en-US" sz="2000"/>
              <a:t>Echocardiography Developed in</a:t>
            </a:r>
            <a:r>
              <a:rPr lang="en-GB" altLang="en-US" sz="2000"/>
              <a:t> </a:t>
            </a:r>
            <a:r>
              <a:rPr lang="en-US" sz="2000"/>
              <a:t>Collaboration With the Society for</a:t>
            </a:r>
            <a:r>
              <a:rPr lang="en-GB" altLang="en-US" sz="2000"/>
              <a:t> </a:t>
            </a:r>
            <a:r>
              <a:rPr lang="en-US" sz="2000"/>
              <a:t>Cardiovascular Magnetic Resonance and</a:t>
            </a:r>
            <a:r>
              <a:rPr lang="en-GB" altLang="en-US" sz="2000"/>
              <a:t> </a:t>
            </a:r>
            <a:r>
              <a:rPr lang="en-US" sz="2000"/>
              <a:t>the Society of Cardiovascular Computed</a:t>
            </a:r>
            <a:r>
              <a:rPr lang="en-GB" altLang="en-US" sz="2000"/>
              <a:t> </a:t>
            </a:r>
            <a:r>
              <a:rPr lang="en-US" sz="2000"/>
              <a:t>Tomography</a:t>
            </a:r>
          </a:p>
          <a:p>
            <a:r>
              <a:rPr lang="en-US" sz="2000"/>
              <a:t>Comprehensive Echocardiographic</a:t>
            </a:r>
            <a:r>
              <a:rPr lang="en-GB" altLang="en-US" sz="2000"/>
              <a:t> </a:t>
            </a:r>
            <a:r>
              <a:rPr lang="en-US" sz="2000"/>
              <a:t>Assessment of Normal Transcatheter</a:t>
            </a:r>
            <a:r>
              <a:rPr lang="en-GB" altLang="en-US" sz="2000"/>
              <a:t> </a:t>
            </a:r>
            <a:r>
              <a:rPr lang="en-US" sz="2000"/>
              <a:t>Valve Function</a:t>
            </a:r>
            <a:r>
              <a:rPr lang="en-GB" altLang="en-US" sz="2000"/>
              <a:t>. </a:t>
            </a:r>
            <a:r>
              <a:rPr lang="en-US" sz="2000"/>
              <a:t>Rebecca T. Hahn </a:t>
            </a:r>
            <a:r>
              <a:rPr lang="en-GB" altLang="en-US" sz="2000"/>
              <a:t>et al. JACC 2019</a:t>
            </a:r>
          </a:p>
          <a:p>
            <a:r>
              <a:rPr lang="en-US" sz="2000"/>
              <a:t>Aortic Bioprosthetic Valve DurabilityIncidence, Mechanisms, Predictors, and Management ofSurgical and Transcatheter Valve DegenerationTania Rodriguez-Gabella</a:t>
            </a:r>
          </a:p>
          <a:p>
            <a:r>
              <a:rPr lang="en-US" sz="2000">
                <a:sym typeface="+mn-ea"/>
              </a:rPr>
              <a:t>Muratori M, Fusini L, Mancini ME, Tamborini G, Ghulam Ali S, Gripari P, Doldi M, Frappampina A, Teruzzi G, Pontone G, Montorsi P. The role of multimodality imaging in left-sided prosthetic valve dysfunction. Journal of Cardiovascular Development and Disease. 2022 Jan 4;9(1):12.</a:t>
            </a:r>
          </a:p>
          <a:p>
            <a:r>
              <a:rPr lang="en-US" sz="2000">
                <a:sym typeface="+mn-ea"/>
              </a:rPr>
              <a:t>ACC/AHA Guideline for the Management</a:t>
            </a:r>
            <a:r>
              <a:rPr lang="en-GB" altLang="en-US" sz="2000">
                <a:sym typeface="+mn-ea"/>
              </a:rPr>
              <a:t> </a:t>
            </a:r>
            <a:r>
              <a:rPr lang="en-US" sz="2000">
                <a:sym typeface="+mn-ea"/>
              </a:rPr>
              <a:t>of Patients With Valvular Heart Disease</a:t>
            </a:r>
            <a:endParaRPr lang="en-US" sz="2000"/>
          </a:p>
          <a:p>
            <a:endParaRPr lang="en-US" sz="2000"/>
          </a:p>
          <a:p>
            <a:endParaRPr lang="en-US" sz="2000"/>
          </a:p>
          <a:p>
            <a:endParaRPr lang="en-US" sz="20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48665"/>
            <a:ext cx="10515600" cy="623570"/>
          </a:xfrm>
        </p:spPr>
        <p:txBody>
          <a:bodyPr/>
          <a:lstStyle/>
          <a:p>
            <a:r>
              <a:rPr lang="en-GB" altLang="en-US" sz="2800" b="1">
                <a:solidFill>
                  <a:schemeClr val="accent1"/>
                </a:solidFill>
                <a:effectLst>
                  <a:outerShdw blurRad="38100" dist="25400" dir="5400000" algn="ctr" rotWithShape="0">
                    <a:srgbClr val="6E747A">
                      <a:alpha val="43000"/>
                    </a:srgbClr>
                  </a:outerShdw>
                </a:effectLst>
                <a:sym typeface="+mn-ea"/>
              </a:rPr>
              <a:t>(2) Pathological regurgitation</a:t>
            </a:r>
            <a:endParaRPr lang="en-GB" sz="2800" b="1" dirty="0" smtClean="0"/>
          </a:p>
        </p:txBody>
      </p:sp>
      <p:sp>
        <p:nvSpPr>
          <p:cNvPr id="3" name="Content Placeholder 2"/>
          <p:cNvSpPr>
            <a:spLocks noGrp="1"/>
          </p:cNvSpPr>
          <p:nvPr>
            <p:ph idx="1"/>
          </p:nvPr>
        </p:nvSpPr>
        <p:spPr/>
        <p:txBody>
          <a:bodyPr>
            <a:normAutofit/>
          </a:bodyPr>
          <a:lstStyle/>
          <a:p>
            <a:r>
              <a:rPr lang="en-GB" altLang="en-IN" sz="2400"/>
              <a:t>Transvalvular</a:t>
            </a:r>
            <a:r>
              <a:rPr lang="en-IN" sz="2400"/>
              <a:t> or paravalvular</a:t>
            </a:r>
          </a:p>
          <a:p>
            <a:r>
              <a:rPr lang="en-IN" sz="2400"/>
              <a:t>Pathologic central valvular regurgitation </a:t>
            </a:r>
            <a:r>
              <a:rPr lang="en-GB" altLang="en-IN" sz="2400"/>
              <a:t>-</a:t>
            </a:r>
            <a:r>
              <a:rPr lang="en-IN" sz="2400"/>
              <a:t> </a:t>
            </a:r>
            <a:r>
              <a:rPr lang="en-GB" altLang="en-IN" sz="2400"/>
              <a:t>BPV</a:t>
            </a:r>
          </a:p>
          <a:p>
            <a:r>
              <a:rPr lang="en-GB" sz="2400"/>
              <a:t>PVL -</a:t>
            </a:r>
            <a:r>
              <a:rPr lang="en-GB" altLang="en-IN" sz="2400"/>
              <a:t> </a:t>
            </a:r>
            <a:r>
              <a:rPr lang="en-IN" sz="2400"/>
              <a:t> mechanical percutaneous valves </a:t>
            </a:r>
          </a:p>
          <a:p>
            <a:r>
              <a:rPr lang="en-GB" altLang="en-IN" sz="2400"/>
              <a:t>Assessment</a:t>
            </a:r>
            <a:r>
              <a:rPr lang="en-IN" sz="2400"/>
              <a:t> require multiple transducer positions and off-axis views</a:t>
            </a:r>
          </a:p>
          <a:p>
            <a:pPr marL="0" indent="0">
              <a:buNone/>
            </a:pPr>
            <a:endParaRPr lang="en-IN" sz="2400"/>
          </a:p>
          <a:p>
            <a:r>
              <a:rPr lang="en-GB" altLang="en-IN" sz="2400">
                <a:sym typeface="+mn-ea"/>
              </a:rPr>
              <a:t>P</a:t>
            </a:r>
            <a:r>
              <a:rPr lang="en-IN" sz="2400">
                <a:sym typeface="+mn-ea"/>
              </a:rPr>
              <a:t>revalence of</a:t>
            </a:r>
            <a:r>
              <a:rPr lang="en-GB" altLang="en-IN" sz="2400">
                <a:sym typeface="+mn-ea"/>
              </a:rPr>
              <a:t> PVL</a:t>
            </a:r>
            <a:r>
              <a:rPr lang="en-GB" altLang="en-IN" sz="2400"/>
              <a:t> :</a:t>
            </a:r>
            <a:r>
              <a:rPr lang="en-IN" sz="2400"/>
              <a:t> </a:t>
            </a:r>
            <a:r>
              <a:rPr lang="en-IN" sz="2400">
                <a:solidFill>
                  <a:schemeClr val="accent5"/>
                </a:solidFill>
              </a:rPr>
              <a:t>5% </a:t>
            </a:r>
            <a:r>
              <a:rPr lang="en-GB" altLang="en-IN" sz="2400">
                <a:solidFill>
                  <a:schemeClr val="accent5"/>
                </a:solidFill>
              </a:rPr>
              <a:t>to</a:t>
            </a:r>
            <a:r>
              <a:rPr lang="en-IN" sz="2400">
                <a:solidFill>
                  <a:schemeClr val="accent5"/>
                </a:solidFill>
              </a:rPr>
              <a:t> 20%</a:t>
            </a:r>
            <a:endParaRPr lang="en-IN" sz="2400"/>
          </a:p>
          <a:p>
            <a:endParaRPr lang="en-IN" sz="24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281920" cy="868045"/>
          </a:xfrm>
        </p:spPr>
        <p:txBody>
          <a:bodyPr/>
          <a:lstStyle/>
          <a:p>
            <a:r>
              <a:rPr lang="en-GB" altLang="en-US" sz="2800" b="1">
                <a:solidFill>
                  <a:schemeClr val="accent1"/>
                </a:solidFill>
                <a:effectLst>
                  <a:outerShdw blurRad="38100" dist="25400" dir="5400000" algn="ctr" rotWithShape="0">
                    <a:srgbClr val="6E747A">
                      <a:alpha val="43000"/>
                    </a:srgbClr>
                  </a:outerShdw>
                </a:effectLst>
              </a:rPr>
              <a:t> </a:t>
            </a:r>
          </a:p>
        </p:txBody>
      </p:sp>
      <p:sp>
        <p:nvSpPr>
          <p:cNvPr id="3" name="Content Placeholder 2"/>
          <p:cNvSpPr>
            <a:spLocks noGrp="1"/>
          </p:cNvSpPr>
          <p:nvPr>
            <p:ph idx="1"/>
          </p:nvPr>
        </p:nvSpPr>
        <p:spPr>
          <a:xfrm>
            <a:off x="848360" y="1517015"/>
            <a:ext cx="10515600" cy="4660265"/>
          </a:xfrm>
        </p:spPr>
        <p:txBody>
          <a:bodyPr/>
          <a:lstStyle/>
          <a:p>
            <a:pPr>
              <a:buFont typeface="Wingdings" panose="05000000000000000000" charset="0"/>
              <a:buChar char="§"/>
            </a:pPr>
            <a:r>
              <a:rPr lang="en-GB" altLang="en-US" sz="2400"/>
              <a:t>   </a:t>
            </a:r>
            <a:r>
              <a:rPr lang="en-GB" altLang="en-US" sz="2400" u="sng"/>
              <a:t>S</a:t>
            </a:r>
            <a:r>
              <a:rPr lang="en-US" sz="2400" u="sng"/>
              <a:t>urgical valves</a:t>
            </a:r>
            <a:r>
              <a:rPr lang="en-US" sz="2400"/>
              <a:t> </a:t>
            </a:r>
            <a:r>
              <a:rPr lang="en-GB" altLang="en-US" sz="2400"/>
              <a:t>: </a:t>
            </a:r>
            <a:r>
              <a:rPr lang="en-US" sz="2400"/>
              <a:t>dehiscence of</a:t>
            </a:r>
            <a:r>
              <a:rPr lang="en-GB" altLang="en-US" sz="2400"/>
              <a:t> </a:t>
            </a:r>
            <a:r>
              <a:rPr lang="en-US" sz="2400"/>
              <a:t>the sewing ring  </a:t>
            </a:r>
          </a:p>
          <a:p>
            <a:pPr marL="0" indent="457200">
              <a:buNone/>
            </a:pPr>
            <a:r>
              <a:rPr lang="en-US" sz="2400" b="1"/>
              <a:t>Dehiscence</a:t>
            </a:r>
            <a:r>
              <a:rPr lang="en-US" sz="2400"/>
              <a:t> </a:t>
            </a:r>
            <a:r>
              <a:rPr lang="en-GB" altLang="en-US" sz="2400"/>
              <a:t>--&gt;</a:t>
            </a:r>
            <a:r>
              <a:rPr lang="en-US" sz="2400"/>
              <a:t> 4.9% of aortic </a:t>
            </a:r>
            <a:r>
              <a:rPr lang="en-GB" altLang="en-US" sz="2400"/>
              <a:t>&amp; </a:t>
            </a:r>
            <a:r>
              <a:rPr lang="en-US" sz="2400">
                <a:sym typeface="+mn-ea"/>
              </a:rPr>
              <a:t>2.0% of mitral </a:t>
            </a:r>
            <a:r>
              <a:rPr lang="en-US" sz="2400"/>
              <a:t>PHVs</a:t>
            </a:r>
            <a:r>
              <a:rPr lang="en-GB" altLang="en-US" sz="2400"/>
              <a:t>,</a:t>
            </a:r>
            <a:r>
              <a:rPr lang="en-US" sz="2400"/>
              <a:t> requiring reoperation</a:t>
            </a:r>
            <a:r>
              <a:rPr lang="en-GB" altLang="en-US" sz="2400"/>
              <a:t>.</a:t>
            </a:r>
            <a:r>
              <a:rPr lang="en-US" sz="2400"/>
              <a:t>  </a:t>
            </a:r>
          </a:p>
          <a:p>
            <a:pPr marL="0" indent="457200">
              <a:buNone/>
            </a:pPr>
            <a:r>
              <a:rPr lang="en-US" sz="2400">
                <a:gradFill>
                  <a:gsLst>
                    <a:gs pos="0">
                      <a:srgbClr val="007BD3"/>
                    </a:gs>
                    <a:gs pos="100000">
                      <a:srgbClr val="034373"/>
                    </a:gs>
                  </a:gsLst>
                  <a:lin scaled="0"/>
                </a:gradFill>
              </a:rPr>
              <a:t>R</a:t>
            </a:r>
            <a:r>
              <a:rPr lang="en-GB" altLang="en-US" sz="2400">
                <a:gradFill>
                  <a:gsLst>
                    <a:gs pos="0">
                      <a:srgbClr val="007BD3"/>
                    </a:gs>
                    <a:gs pos="100000">
                      <a:srgbClr val="034373"/>
                    </a:gs>
                  </a:gsLst>
                  <a:lin scaled="0"/>
                </a:gradFill>
              </a:rPr>
              <a:t>/F</a:t>
            </a:r>
            <a:r>
              <a:rPr lang="en-GB" altLang="en-US" sz="2400"/>
              <a:t> :-</a:t>
            </a:r>
            <a:r>
              <a:rPr lang="en-US" sz="2400"/>
              <a:t> </a:t>
            </a:r>
            <a:r>
              <a:rPr lang="en-GB" altLang="en-US" sz="2400"/>
              <a:t>B</a:t>
            </a:r>
            <a:r>
              <a:rPr lang="en-US" sz="2400"/>
              <a:t>acterial endocarditis, surgical technique, ascending aortic aneurysm, </a:t>
            </a:r>
            <a:r>
              <a:rPr lang="en-GB" altLang="en-US" sz="2400"/>
              <a:t> 	  </a:t>
            </a:r>
          </a:p>
          <a:p>
            <a:pPr marL="0" indent="457200">
              <a:buNone/>
            </a:pPr>
            <a:r>
              <a:rPr lang="en-GB" altLang="en-US" sz="2400"/>
              <a:t>           </a:t>
            </a:r>
            <a:r>
              <a:rPr lang="en-US" sz="2400"/>
              <a:t>degenerative regurgitation, severe calcification of the</a:t>
            </a:r>
            <a:r>
              <a:rPr lang="en-GB" altLang="en-US" sz="2400"/>
              <a:t> </a:t>
            </a:r>
            <a:r>
              <a:rPr lang="en-US" sz="2400"/>
              <a:t>native</a:t>
            </a:r>
            <a:r>
              <a:rPr lang="en-GB" altLang="en-US" sz="2400"/>
              <a:t> </a:t>
            </a:r>
            <a:r>
              <a:rPr lang="en-US" sz="2400"/>
              <a:t>valve </a:t>
            </a:r>
          </a:p>
          <a:p>
            <a:pPr marL="0" indent="457200">
              <a:buNone/>
            </a:pPr>
            <a:endParaRPr lang="en-US" sz="2400"/>
          </a:p>
          <a:p>
            <a:pPr marL="457200" indent="-457200">
              <a:buFont typeface="Wingdings" panose="05000000000000000000" charset="0"/>
              <a:buChar char="§"/>
            </a:pPr>
            <a:r>
              <a:rPr lang="en-GB" altLang="en-US" sz="2400" u="sng">
                <a:sym typeface="+mn-ea"/>
              </a:rPr>
              <a:t>T</a:t>
            </a:r>
            <a:r>
              <a:rPr lang="en-US" sz="2400" u="sng">
                <a:sym typeface="+mn-ea"/>
              </a:rPr>
              <a:t>ranscatheter valves</a:t>
            </a:r>
            <a:r>
              <a:rPr lang="en-US" sz="2400">
                <a:sym typeface="+mn-ea"/>
              </a:rPr>
              <a:t> </a:t>
            </a:r>
            <a:r>
              <a:rPr lang="en-GB" altLang="en-US" sz="2400">
                <a:sym typeface="+mn-ea"/>
              </a:rPr>
              <a:t>:</a:t>
            </a:r>
            <a:r>
              <a:rPr lang="en-US" sz="2400">
                <a:sym typeface="+mn-ea"/>
              </a:rPr>
              <a:t> </a:t>
            </a:r>
            <a:r>
              <a:rPr lang="en-US" sz="2400" b="1">
                <a:sym typeface="+mn-ea"/>
              </a:rPr>
              <a:t>malapposition</a:t>
            </a:r>
            <a:r>
              <a:rPr lang="en-US" sz="2400">
                <a:sym typeface="+mn-ea"/>
              </a:rPr>
              <a:t> of the</a:t>
            </a:r>
            <a:r>
              <a:rPr lang="en-GB" altLang="en-US" sz="2400">
                <a:sym typeface="+mn-ea"/>
              </a:rPr>
              <a:t> </a:t>
            </a:r>
            <a:r>
              <a:rPr lang="en-US" sz="2400">
                <a:sym typeface="+mn-ea"/>
              </a:rPr>
              <a:t>stent frame</a:t>
            </a:r>
            <a:endParaRPr lang="en-US" sz="2400"/>
          </a:p>
          <a:p>
            <a:pPr marL="0" indent="457200">
              <a:buNone/>
            </a:pPr>
            <a:r>
              <a:rPr lang="en-GB" altLang="en-US" sz="2400">
                <a:solidFill>
                  <a:schemeClr val="accent5"/>
                </a:solidFill>
              </a:rPr>
              <a:t>R/F</a:t>
            </a:r>
            <a:r>
              <a:rPr lang="en-GB" altLang="en-US" sz="2400"/>
              <a:t> :-</a:t>
            </a:r>
            <a:r>
              <a:rPr lang="en-US" sz="2400"/>
              <a:t> missizing of the device, bulky calcification of leaflet or annulus, </a:t>
            </a:r>
          </a:p>
          <a:p>
            <a:pPr marL="0" indent="457200">
              <a:buNone/>
            </a:pPr>
            <a:r>
              <a:rPr lang="en-US" sz="2400"/>
              <a:t> </a:t>
            </a:r>
            <a:r>
              <a:rPr lang="en-GB" altLang="en-US" sz="2400"/>
              <a:t>          </a:t>
            </a:r>
            <a:r>
              <a:rPr lang="en-US" sz="2400"/>
              <a:t>underdeployment of the transcatheter valve, or improper implantation </a:t>
            </a:r>
          </a:p>
          <a:p>
            <a:pPr marL="0" indent="457200">
              <a:buNone/>
            </a:pPr>
            <a:r>
              <a:rPr lang="en-US" sz="2400"/>
              <a:t> </a:t>
            </a:r>
            <a:r>
              <a:rPr lang="en-GB" altLang="en-US" sz="2400"/>
              <a:t>          </a:t>
            </a:r>
            <a:r>
              <a:rPr lang="en-US" sz="2400"/>
              <a:t>depth</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55955"/>
          </a:xfrm>
        </p:spPr>
        <p:txBody>
          <a:bodyPr/>
          <a:lstStyle/>
          <a:p>
            <a:r>
              <a:rPr lang="en-GB" altLang="en-US" sz="2800" b="1">
                <a:solidFill>
                  <a:schemeClr val="accent1"/>
                </a:solidFill>
                <a:effectLst>
                  <a:outerShdw blurRad="38100" dist="25400" dir="5400000" algn="ctr" rotWithShape="0">
                    <a:srgbClr val="6E747A">
                      <a:alpha val="43000"/>
                    </a:srgbClr>
                  </a:outerShdw>
                </a:effectLst>
              </a:rPr>
              <a:t>(3) Infective endocarditis</a:t>
            </a:r>
          </a:p>
        </p:txBody>
      </p:sp>
      <p:sp>
        <p:nvSpPr>
          <p:cNvPr id="3" name="Content Placeholder 2"/>
          <p:cNvSpPr>
            <a:spLocks noGrp="1"/>
          </p:cNvSpPr>
          <p:nvPr>
            <p:ph idx="1"/>
          </p:nvPr>
        </p:nvSpPr>
        <p:spPr>
          <a:xfrm>
            <a:off x="838200" y="1229360"/>
            <a:ext cx="10515600" cy="4947920"/>
          </a:xfrm>
        </p:spPr>
        <p:txBody>
          <a:bodyPr>
            <a:normAutofit/>
          </a:bodyPr>
          <a:lstStyle/>
          <a:p>
            <a:r>
              <a:rPr lang="en-GB" altLang="en-US" sz="2400"/>
              <a:t>P</a:t>
            </a:r>
            <a:r>
              <a:rPr lang="en-US" sz="2400"/>
              <a:t>revalence of </a:t>
            </a:r>
            <a:r>
              <a:rPr lang="en-US" sz="2400">
                <a:solidFill>
                  <a:schemeClr val="accent5"/>
                </a:solidFill>
              </a:rPr>
              <a:t>1% to 6% </a:t>
            </a:r>
            <a:endParaRPr lang="en-US" sz="2400"/>
          </a:p>
          <a:p>
            <a:r>
              <a:rPr lang="en-GB" altLang="en-US" sz="2400"/>
              <a:t>M</a:t>
            </a:r>
            <a:r>
              <a:rPr lang="en-US" sz="2400"/>
              <a:t>echanical valves</a:t>
            </a:r>
            <a:r>
              <a:rPr lang="en-GB" altLang="en-US" sz="2400"/>
              <a:t> :</a:t>
            </a:r>
            <a:r>
              <a:rPr lang="en-US" sz="2400"/>
              <a:t> </a:t>
            </a:r>
            <a:r>
              <a:rPr lang="en-GB" altLang="en-US" sz="2400"/>
              <a:t>S</a:t>
            </a:r>
            <a:r>
              <a:rPr lang="en-US" sz="2400"/>
              <a:t>preads from the</a:t>
            </a:r>
            <a:r>
              <a:rPr lang="en-GB" altLang="en-US" sz="2400"/>
              <a:t> </a:t>
            </a:r>
            <a:r>
              <a:rPr lang="en-US" sz="2400"/>
              <a:t>sewing ring and results in complications such as PVL, abscess, extension to adjacent structures.</a:t>
            </a:r>
          </a:p>
          <a:p>
            <a:r>
              <a:rPr lang="en-US" sz="2400"/>
              <a:t>B</a:t>
            </a:r>
            <a:r>
              <a:rPr lang="en-GB" altLang="en-US" sz="2400"/>
              <a:t>PV :</a:t>
            </a:r>
            <a:r>
              <a:rPr lang="en-US" sz="2400"/>
              <a:t> </a:t>
            </a:r>
            <a:r>
              <a:rPr lang="en-GB" altLang="en-US" sz="2400"/>
              <a:t>Origi</a:t>
            </a:r>
            <a:r>
              <a:rPr lang="en-US" sz="2400"/>
              <a:t>nate in the</a:t>
            </a:r>
            <a:r>
              <a:rPr lang="en-GB" altLang="en-US" sz="2400"/>
              <a:t> </a:t>
            </a:r>
            <a:r>
              <a:rPr lang="en-US" sz="2400"/>
              <a:t>leaflet cusps </a:t>
            </a:r>
            <a:r>
              <a:rPr lang="en-GB" altLang="en-US" sz="2400"/>
              <a:t>&amp;</a:t>
            </a:r>
            <a:r>
              <a:rPr lang="en-US" sz="2400"/>
              <a:t> may involve the sewing ring or paravalvular region</a:t>
            </a:r>
          </a:p>
          <a:p>
            <a:endParaRPr lang="en-US" sz="2400"/>
          </a:p>
          <a:p>
            <a:r>
              <a:rPr lang="en-US" sz="2400">
                <a:solidFill>
                  <a:schemeClr val="accent5"/>
                </a:solidFill>
              </a:rPr>
              <a:t>Paravalvular abscess</a:t>
            </a:r>
            <a:r>
              <a:rPr lang="en-US" sz="2400"/>
              <a:t> </a:t>
            </a:r>
            <a:r>
              <a:rPr lang="en-GB" altLang="en-US" sz="2400"/>
              <a:t>- </a:t>
            </a:r>
            <a:r>
              <a:rPr lang="en-US" sz="2400"/>
              <a:t>PHVs (56%-100%) </a:t>
            </a:r>
            <a:r>
              <a:rPr lang="en-GB" altLang="en-US" sz="2400"/>
              <a:t>&gt;</a:t>
            </a:r>
            <a:r>
              <a:rPr lang="en-US" sz="2400"/>
              <a:t> native</a:t>
            </a:r>
            <a:r>
              <a:rPr lang="en-GB" altLang="en-US" sz="2400"/>
              <a:t> </a:t>
            </a:r>
            <a:r>
              <a:rPr lang="en-US" sz="2400"/>
              <a:t>valves (10%-40%)</a:t>
            </a:r>
            <a:r>
              <a:rPr lang="en-GB" altLang="en-US" sz="2400"/>
              <a:t> </a:t>
            </a:r>
          </a:p>
          <a:p>
            <a:pPr marL="0" indent="0">
              <a:buNone/>
            </a:pPr>
            <a:r>
              <a:rPr lang="en-GB" altLang="en-US" sz="2400"/>
              <a:t>                                           </a:t>
            </a:r>
            <a:endParaRPr lang="en-US" sz="2400"/>
          </a:p>
          <a:p>
            <a:r>
              <a:rPr lang="en-US" sz="2400">
                <a:solidFill>
                  <a:schemeClr val="accent5"/>
                </a:solidFill>
              </a:rPr>
              <a:t>Pseudoaneurysms</a:t>
            </a:r>
            <a:r>
              <a:rPr lang="en-GB" altLang="en-US" sz="2400"/>
              <a:t> -</a:t>
            </a:r>
            <a:r>
              <a:rPr lang="en-US" sz="2400"/>
              <a:t> </a:t>
            </a:r>
            <a:r>
              <a:rPr lang="en-GB" altLang="en-US" sz="2400"/>
              <a:t>P</a:t>
            </a:r>
            <a:r>
              <a:rPr lang="en-US" sz="2400"/>
              <a:t>revalence of 7% to 25%</a:t>
            </a:r>
            <a:r>
              <a:rPr lang="en-GB" altLang="en-US" sz="2400"/>
              <a:t> </a:t>
            </a:r>
            <a:r>
              <a:rPr lang="en-US" sz="2400"/>
              <a:t>of prosthetic valve endocarditis</a:t>
            </a:r>
          </a:p>
          <a:p>
            <a:pPr marL="0" indent="457200">
              <a:buNone/>
            </a:pPr>
            <a:endParaRPr lang="en-US" sz="2400"/>
          </a:p>
          <a:p>
            <a:r>
              <a:rPr lang="en-GB" altLang="en-US" sz="2400">
                <a:solidFill>
                  <a:schemeClr val="tx1"/>
                </a:solidFill>
                <a:effectLst>
                  <a:outerShdw blurRad="38100" dist="19050" dir="2700000" algn="tl" rotWithShape="0">
                    <a:schemeClr val="dk1">
                      <a:alpha val="40000"/>
                    </a:schemeClr>
                  </a:outerShdw>
                </a:effectLst>
                <a:sym typeface="+mn-ea"/>
              </a:rPr>
              <a:t>P</a:t>
            </a:r>
            <a:r>
              <a:rPr lang="en-US" sz="2400">
                <a:solidFill>
                  <a:schemeClr val="tx1"/>
                </a:solidFill>
                <a:effectLst>
                  <a:outerShdw blurRad="38100" dist="19050" dir="2700000" algn="tl" rotWithShape="0">
                    <a:schemeClr val="dk1">
                      <a:alpha val="40000"/>
                    </a:schemeClr>
                  </a:outerShdw>
                </a:effectLst>
                <a:sym typeface="+mn-ea"/>
              </a:rPr>
              <a:t>erforation</a:t>
            </a:r>
            <a:r>
              <a:rPr lang="en-US" sz="2400">
                <a:sym typeface="+mn-ea"/>
              </a:rPr>
              <a:t> </a:t>
            </a:r>
            <a:r>
              <a:rPr lang="en-GB" altLang="en-US" sz="2400">
                <a:sym typeface="+mn-ea"/>
              </a:rPr>
              <a:t>--&gt; </a:t>
            </a:r>
            <a:r>
              <a:rPr lang="en-GB" altLang="en-US" sz="2400">
                <a:solidFill>
                  <a:schemeClr val="accent1"/>
                </a:solidFill>
                <a:effectLst>
                  <a:outerShdw blurRad="38100" dist="25400" dir="5400000" algn="ctr" rotWithShape="0">
                    <a:srgbClr val="6E747A">
                      <a:alpha val="43000"/>
                    </a:srgbClr>
                  </a:outerShdw>
                </a:effectLst>
              </a:rPr>
              <a:t>f</a:t>
            </a:r>
            <a:r>
              <a:rPr lang="en-US" sz="2400">
                <a:solidFill>
                  <a:schemeClr val="accent1"/>
                </a:solidFill>
                <a:effectLst>
                  <a:outerShdw blurRad="38100" dist="25400" dir="5400000" algn="ctr" rotWithShape="0">
                    <a:srgbClr val="6E747A">
                      <a:alpha val="43000"/>
                    </a:srgbClr>
                  </a:outerShdw>
                </a:effectLst>
              </a:rPr>
              <a:t>istula</a:t>
            </a:r>
            <a:r>
              <a:rPr lang="en-GB" altLang="en-US" sz="2400"/>
              <a:t> formation</a:t>
            </a:r>
            <a:endParaRPr lang="en-US" sz="24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97255"/>
            <a:ext cx="10515600" cy="793750"/>
          </a:xfrm>
        </p:spPr>
        <p:txBody>
          <a:bodyPr/>
          <a:lstStyle/>
          <a:p>
            <a:r>
              <a:rPr lang="en-GB" altLang="en-US" sz="2800" b="1">
                <a:solidFill>
                  <a:schemeClr val="accent1"/>
                </a:solidFill>
                <a:effectLst>
                  <a:outerShdw blurRad="38100" dist="25400" dir="5400000" algn="ctr" rotWithShape="0">
                    <a:srgbClr val="6E747A">
                      <a:alpha val="43000"/>
                    </a:srgbClr>
                  </a:outerShdw>
                </a:effectLst>
              </a:rPr>
              <a:t>(4) Pannus</a:t>
            </a:r>
          </a:p>
        </p:txBody>
      </p:sp>
      <p:sp>
        <p:nvSpPr>
          <p:cNvPr id="3" name="Content Placeholder 2"/>
          <p:cNvSpPr>
            <a:spLocks noGrp="1"/>
          </p:cNvSpPr>
          <p:nvPr>
            <p:ph idx="1"/>
          </p:nvPr>
        </p:nvSpPr>
        <p:spPr/>
        <p:txBody>
          <a:bodyPr>
            <a:normAutofit/>
          </a:bodyPr>
          <a:lstStyle/>
          <a:p>
            <a:r>
              <a:rPr lang="en-GB" altLang="en-US" sz="2400"/>
              <a:t>L</a:t>
            </a:r>
            <a:r>
              <a:rPr lang="en-US" sz="2400"/>
              <a:t>eaflet entrapment or dysfunction</a:t>
            </a:r>
            <a:endParaRPr lang="en-US" sz="2400">
              <a:solidFill>
                <a:schemeClr val="accent1"/>
              </a:solidFill>
              <a:effectLst>
                <a:outerShdw blurRad="38100" dist="25400" dir="5400000" algn="ctr" rotWithShape="0">
                  <a:srgbClr val="6E747A">
                    <a:alpha val="43000"/>
                  </a:srgbClr>
                </a:outerShdw>
              </a:effectLst>
            </a:endParaRPr>
          </a:p>
          <a:p>
            <a:r>
              <a:rPr lang="en-GB" altLang="en-US" sz="2400"/>
              <a:t>F</a:t>
            </a:r>
            <a:r>
              <a:rPr lang="en-US" sz="2400"/>
              <a:t>ibrous tissue that grows in the periannular</a:t>
            </a:r>
            <a:r>
              <a:rPr lang="en-GB" altLang="en-US" sz="2400"/>
              <a:t> </a:t>
            </a:r>
            <a:r>
              <a:rPr lang="en-US" sz="2400"/>
              <a:t>region</a:t>
            </a:r>
            <a:endParaRPr lang="en-GB" altLang="en-US" sz="2400"/>
          </a:p>
          <a:p>
            <a:r>
              <a:rPr lang="en-GB" altLang="en-US" sz="2400"/>
              <a:t>P</a:t>
            </a:r>
            <a:r>
              <a:rPr lang="en-US" sz="2400"/>
              <a:t>revalence of</a:t>
            </a:r>
            <a:r>
              <a:rPr lang="en-GB" altLang="en-US" sz="2400"/>
              <a:t> </a:t>
            </a:r>
            <a:r>
              <a:rPr lang="en-US" sz="2400">
                <a:solidFill>
                  <a:schemeClr val="accent5"/>
                </a:solidFill>
              </a:rPr>
              <a:t>0.2% to 4.5%</a:t>
            </a:r>
            <a:endParaRPr lang="en-US" sz="2400"/>
          </a:p>
          <a:p>
            <a:r>
              <a:rPr lang="en-GB" altLang="en-US" sz="2400"/>
              <a:t>O</a:t>
            </a:r>
            <a:r>
              <a:rPr lang="en-US" sz="2400"/>
              <a:t>ccurs equally in mechanical </a:t>
            </a:r>
            <a:r>
              <a:rPr lang="en-GB" altLang="en-US" sz="2400"/>
              <a:t>&amp; </a:t>
            </a:r>
            <a:r>
              <a:rPr lang="en-US" sz="2400"/>
              <a:t>bioprosthetic valves</a:t>
            </a:r>
          </a:p>
          <a:p>
            <a:r>
              <a:rPr lang="en-GB" altLang="en-US" sz="2400"/>
              <a:t>T</a:t>
            </a:r>
            <a:r>
              <a:rPr lang="en-US" sz="2400"/>
              <a:t>hree times higher risk in the mitral position.</a:t>
            </a:r>
          </a:p>
          <a:p>
            <a:r>
              <a:rPr lang="en-US" sz="2400"/>
              <a:t>Pannus may coexist</a:t>
            </a:r>
            <a:r>
              <a:rPr lang="en-GB" altLang="en-US" sz="2400"/>
              <a:t> </a:t>
            </a:r>
            <a:r>
              <a:rPr lang="en-US" sz="2400"/>
              <a:t>with thrombus formation in PHV</a:t>
            </a:r>
            <a:r>
              <a:rPr lang="en-GB" altLang="en-US" sz="2400"/>
              <a:t>s</a:t>
            </a:r>
          </a:p>
          <a:p>
            <a:pPr marL="0" indent="0">
              <a:buNone/>
            </a:pPr>
            <a:endParaRPr lang="en-GB" altLang="en-US" sz="2400"/>
          </a:p>
        </p:txBody>
      </p:sp>
      <p:pic>
        <p:nvPicPr>
          <p:cNvPr id="4" name="Content Placeholder 3"/>
          <p:cNvPicPr>
            <a:picLocks noGrp="1" noChangeAspect="1"/>
          </p:cNvPicPr>
          <p:nvPr>
            <p:custDataLst>
              <p:tags r:id="rId1"/>
            </p:custDataLst>
          </p:nvPr>
        </p:nvPicPr>
        <p:blipFill>
          <a:blip r:embed="rId3"/>
          <a:srcRect l="50180" r="1348" b="5414"/>
          <a:stretch>
            <a:fillRect/>
          </a:stretch>
        </p:blipFill>
        <p:spPr>
          <a:xfrm>
            <a:off x="8617585" y="1691005"/>
            <a:ext cx="3115945" cy="288163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377805" cy="761365"/>
          </a:xfrm>
        </p:spPr>
        <p:txBody>
          <a:bodyPr/>
          <a:lstStyle/>
          <a:p>
            <a:r>
              <a:rPr lang="en-GB" altLang="en-US" sz="2800" b="1">
                <a:solidFill>
                  <a:schemeClr val="accent1"/>
                </a:solidFill>
                <a:effectLst>
                  <a:outerShdw blurRad="38100" dist="25400" dir="5400000" algn="ctr" rotWithShape="0">
                    <a:srgbClr val="6E747A">
                      <a:alpha val="43000"/>
                    </a:srgbClr>
                  </a:outerShdw>
                </a:effectLst>
              </a:rPr>
              <a:t>(4) Thrombosis</a:t>
            </a:r>
          </a:p>
        </p:txBody>
      </p:sp>
      <p:sp>
        <p:nvSpPr>
          <p:cNvPr id="3" name="Content Placeholder 2"/>
          <p:cNvSpPr>
            <a:spLocks noGrp="1"/>
          </p:cNvSpPr>
          <p:nvPr>
            <p:ph idx="1"/>
          </p:nvPr>
        </p:nvSpPr>
        <p:spPr>
          <a:xfrm>
            <a:off x="838200" y="1229360"/>
            <a:ext cx="10515600" cy="4947920"/>
          </a:xfrm>
        </p:spPr>
        <p:txBody>
          <a:bodyPr>
            <a:noAutofit/>
          </a:bodyPr>
          <a:lstStyle/>
          <a:p>
            <a:r>
              <a:rPr lang="en-GB" altLang="en-US" sz="2400"/>
              <a:t>Any thrombus, in the absence of infection, attached to or near an operated valve that occludes part of the blood flow path or that interferes with function of the valve</a:t>
            </a:r>
          </a:p>
          <a:p>
            <a:r>
              <a:rPr lang="en-US" sz="2400">
                <a:solidFill>
                  <a:schemeClr val="accent5"/>
                </a:solidFill>
              </a:rPr>
              <a:t>0.3% to 8% of PHVs</a:t>
            </a:r>
            <a:endParaRPr lang="en-US" sz="2400"/>
          </a:p>
          <a:p>
            <a:r>
              <a:rPr lang="en-US" sz="2400"/>
              <a:t>Mechanical valves </a:t>
            </a:r>
            <a:r>
              <a:rPr lang="en-GB" sz="2400"/>
              <a:t>&gt;</a:t>
            </a:r>
            <a:r>
              <a:rPr lang="en-US" sz="2400"/>
              <a:t> bioprosthetic valves</a:t>
            </a:r>
          </a:p>
          <a:p>
            <a:r>
              <a:rPr lang="en-GB" altLang="en-US" sz="2400"/>
              <a:t>R</a:t>
            </a:r>
            <a:r>
              <a:rPr lang="en-US" sz="2400"/>
              <a:t>isk for thrombus for</a:t>
            </a:r>
            <a:r>
              <a:rPr lang="en-GB" altLang="en-US" sz="2400"/>
              <a:t> </a:t>
            </a:r>
            <a:r>
              <a:rPr lang="en-US" sz="2400"/>
              <a:t>a mechanical valve with appropriate anticoagulation is similar to</a:t>
            </a:r>
            <a:r>
              <a:rPr lang="en-GB" altLang="en-US" sz="2400"/>
              <a:t> </a:t>
            </a:r>
            <a:r>
              <a:rPr lang="en-US" sz="2400"/>
              <a:t>that of a </a:t>
            </a:r>
            <a:r>
              <a:rPr lang="en-GB" altLang="en-US" sz="2400"/>
              <a:t>BPV</a:t>
            </a:r>
            <a:endParaRPr lang="en-US" sz="2400"/>
          </a:p>
          <a:p>
            <a:r>
              <a:rPr lang="en-US" sz="2400"/>
              <a:t>Rt</a:t>
            </a:r>
            <a:r>
              <a:rPr lang="en-GB" altLang="en-US" sz="2400"/>
              <a:t> </a:t>
            </a:r>
            <a:r>
              <a:rPr lang="en-US" sz="2400"/>
              <a:t>sided valves </a:t>
            </a:r>
            <a:r>
              <a:rPr lang="en-GB" altLang="en-US" sz="2400"/>
              <a:t>&gt;</a:t>
            </a:r>
            <a:r>
              <a:rPr lang="en-US" sz="2400"/>
              <a:t> left-sided valves</a:t>
            </a:r>
            <a:r>
              <a:rPr lang="en-GB" altLang="en-US" sz="2400"/>
              <a:t> : T</a:t>
            </a:r>
            <a:r>
              <a:rPr lang="en-US" sz="2400"/>
              <a:t>ricuspid valve (TV) affected 12 to 20</a:t>
            </a:r>
            <a:r>
              <a:rPr lang="en-GB" altLang="en-US" sz="2400"/>
              <a:t> </a:t>
            </a:r>
            <a:r>
              <a:rPr lang="en-US" sz="2400"/>
              <a:t>times more frequently than l</a:t>
            </a:r>
            <a:r>
              <a:rPr lang="en-GB" altLang="en-US" sz="2400"/>
              <a:t>t s</a:t>
            </a:r>
            <a:r>
              <a:rPr lang="en-US" sz="2400"/>
              <a:t>ided valves</a:t>
            </a:r>
          </a:p>
          <a:p>
            <a:r>
              <a:rPr lang="en-GB" altLang="en-US" sz="2400">
                <a:solidFill>
                  <a:schemeClr val="accent5"/>
                </a:solidFill>
              </a:rPr>
              <a:t>ECHO</a:t>
            </a:r>
            <a:r>
              <a:rPr lang="en-GB" altLang="en-US" sz="2400"/>
              <a:t> : </a:t>
            </a:r>
            <a:r>
              <a:rPr lang="en-GB" altLang="en-US" sz="2400">
                <a:sym typeface="+mn-ea"/>
              </a:rPr>
              <a:t>M</a:t>
            </a:r>
            <a:r>
              <a:rPr lang="en-US" sz="2400">
                <a:sym typeface="+mn-ea"/>
              </a:rPr>
              <a:t>ass</a:t>
            </a:r>
            <a:r>
              <a:rPr lang="en-GB" altLang="en-US" sz="2400">
                <a:sym typeface="+mn-ea"/>
              </a:rPr>
              <a:t> </a:t>
            </a:r>
            <a:r>
              <a:rPr lang="en-US" sz="2400">
                <a:sym typeface="+mn-ea"/>
              </a:rPr>
              <a:t>with soft echo</a:t>
            </a:r>
            <a:r>
              <a:rPr lang="en-GB" altLang="en-US" sz="2400">
                <a:sym typeface="+mn-ea"/>
              </a:rPr>
              <a:t> </a:t>
            </a:r>
            <a:r>
              <a:rPr lang="en-US" sz="2400">
                <a:sym typeface="+mn-ea"/>
              </a:rPr>
              <a:t>density</a:t>
            </a:r>
            <a:r>
              <a:rPr lang="en-GB" altLang="en-US" sz="2400">
                <a:sym typeface="+mn-ea"/>
              </a:rPr>
              <a:t>,  </a:t>
            </a:r>
            <a:r>
              <a:rPr lang="en-GB" altLang="en-US" sz="2400"/>
              <a:t>BPV -</a:t>
            </a:r>
            <a:r>
              <a:rPr lang="en-US" sz="2400"/>
              <a:t> </a:t>
            </a:r>
            <a:r>
              <a:rPr lang="en-GB" altLang="en-US" sz="2400"/>
              <a:t>V</a:t>
            </a:r>
            <a:r>
              <a:rPr lang="en-US" sz="2400"/>
              <a:t>alve</a:t>
            </a:r>
            <a:r>
              <a:rPr lang="en-GB" altLang="en-US" sz="2400"/>
              <a:t> </a:t>
            </a:r>
            <a:r>
              <a:rPr lang="en-US" sz="2400"/>
              <a:t>thickening</a:t>
            </a:r>
          </a:p>
          <a:p>
            <a:r>
              <a:rPr lang="en-US" sz="2400">
                <a:solidFill>
                  <a:schemeClr val="accent5"/>
                </a:solidFill>
              </a:rPr>
              <a:t>CT</a:t>
            </a:r>
            <a:r>
              <a:rPr lang="en-GB" altLang="en-US" sz="2400"/>
              <a:t>      : </a:t>
            </a:r>
            <a:r>
              <a:rPr lang="en-GB" sz="2400"/>
              <a:t>H</a:t>
            </a:r>
            <a:r>
              <a:rPr lang="en-US" sz="2400"/>
              <a:t>ypoattenuated leaflet</a:t>
            </a:r>
            <a:r>
              <a:rPr lang="en-GB" altLang="en-US" sz="2400"/>
              <a:t> </a:t>
            </a:r>
            <a:r>
              <a:rPr lang="en-US" sz="2400"/>
              <a:t>thickening</a:t>
            </a:r>
            <a:r>
              <a:rPr lang="en-GB" altLang="en-US" sz="2400"/>
              <a:t> -</a:t>
            </a:r>
            <a:r>
              <a:rPr lang="en-US" sz="2400"/>
              <a:t> </a:t>
            </a:r>
            <a:r>
              <a:rPr lang="en-GB" altLang="en-US" sz="2400"/>
              <a:t>with reduced valve motion</a:t>
            </a:r>
          </a:p>
          <a:p>
            <a:endParaRPr lang="en-GB" altLang="en-US" sz="2400">
              <a:solidFill>
                <a:schemeClr val="accent5"/>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1506" name="Picture 2" descr="C:\Users\User\Downloads\F4.large (2).jpg"/>
          <p:cNvPicPr>
            <a:picLocks noGrp="1" noChangeAspect="1" noChangeArrowheads="1"/>
          </p:cNvPicPr>
          <p:nvPr>
            <p:ph idx="1"/>
            <p:custDataLst>
              <p:tags r:id="rId1"/>
            </p:custDataLst>
          </p:nvPr>
        </p:nvPicPr>
        <p:blipFill>
          <a:blip r:embed="rId3" cstate="print"/>
          <a:srcRect/>
          <a:stretch>
            <a:fillRect/>
          </a:stretch>
        </p:blipFill>
        <p:spPr bwMode="auto">
          <a:xfrm>
            <a:off x="1760220" y="126365"/>
            <a:ext cx="9342120" cy="664972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custDataLst>
              <p:tags r:id="rId1"/>
            </p:custDataLst>
          </p:nvPr>
        </p:nvGraphicFramePr>
        <p:xfrm>
          <a:off x="1269365" y="1315085"/>
          <a:ext cx="9653905" cy="4590415"/>
        </p:xfrm>
        <a:graphic>
          <a:graphicData uri="http://schemas.openxmlformats.org/drawingml/2006/table">
            <a:tbl>
              <a:tblPr firstRow="1" bandRow="1">
                <a:tableStyleId>{21E4AEA4-8DFA-4A89-87EB-49C32662AFE0}</a:tableStyleId>
              </a:tblPr>
              <a:tblGrid>
                <a:gridCol w="4523740"/>
                <a:gridCol w="5130165"/>
              </a:tblGrid>
              <a:tr h="365760">
                <a:tc>
                  <a:txBody>
                    <a:bodyPr/>
                    <a:lstStyle/>
                    <a:p>
                      <a:pPr algn="ctr"/>
                      <a:r>
                        <a:rPr lang="en-US" sz="1800" dirty="0" smtClean="0">
                          <a:solidFill>
                            <a:schemeClr val="accent5">
                              <a:lumMod val="50000"/>
                            </a:schemeClr>
                          </a:solidFill>
                          <a:latin typeface="Perpetua" panose="02020502060401020303" pitchFamily="18" charset="0"/>
                        </a:rPr>
                        <a:t>THROMBUS</a:t>
                      </a:r>
                    </a:p>
                  </a:txBody>
                  <a:tcPr/>
                </a:tc>
                <a:tc>
                  <a:txBody>
                    <a:bodyPr/>
                    <a:lstStyle/>
                    <a:p>
                      <a:pPr algn="ctr"/>
                      <a:r>
                        <a:rPr lang="en-US" sz="1800" dirty="0" smtClean="0">
                          <a:solidFill>
                            <a:schemeClr val="accent5">
                              <a:lumMod val="50000"/>
                            </a:schemeClr>
                          </a:solidFill>
                          <a:latin typeface="Perpetua" panose="02020502060401020303" pitchFamily="18" charset="0"/>
                        </a:rPr>
                        <a:t>PANNUS</a:t>
                      </a:r>
                    </a:p>
                  </a:txBody>
                  <a:tcPr/>
                </a:tc>
              </a:tr>
              <a:tr h="640080">
                <a:tc>
                  <a:txBody>
                    <a:bodyPr/>
                    <a:lstStyle/>
                    <a:p>
                      <a:pPr algn="ctr"/>
                      <a:r>
                        <a:rPr lang="en-US" sz="1800" dirty="0" smtClean="0">
                          <a:latin typeface="+mj-lt"/>
                          <a:cs typeface="Times New Roman" panose="02020603050405020304" charset="0"/>
                        </a:rPr>
                        <a:t>Shorter  time from valve insertion to valve dysfunction</a:t>
                      </a:r>
                      <a:r>
                        <a:rPr lang="en-GB" altLang="en-US" sz="1800" dirty="0" smtClean="0">
                          <a:latin typeface="+mj-lt"/>
                          <a:cs typeface="Times New Roman" panose="02020603050405020304" charset="0"/>
                        </a:rPr>
                        <a:t> </a:t>
                      </a:r>
                      <a:r>
                        <a:rPr lang="en-US" sz="1800" dirty="0" smtClean="0">
                          <a:latin typeface="+mj-lt"/>
                          <a:cs typeface="Times New Roman" panose="02020603050405020304" charset="0"/>
                        </a:rPr>
                        <a:t> </a:t>
                      </a:r>
                      <a:endParaRPr lang="en-US" sz="1800" dirty="0">
                        <a:latin typeface="+mj-lt"/>
                        <a:cs typeface="Times New Roman" panose="02020603050405020304" charset="0"/>
                      </a:endParaRPr>
                    </a:p>
                  </a:txBody>
                  <a:tcPr/>
                </a:tc>
                <a:tc>
                  <a:txBody>
                    <a:bodyPr/>
                    <a:lstStyle/>
                    <a:p>
                      <a:pPr algn="ctr"/>
                      <a:r>
                        <a:rPr lang="en-US" sz="1800" dirty="0" smtClean="0">
                          <a:latin typeface="+mj-lt"/>
                          <a:cs typeface="Times New Roman" panose="02020603050405020304" charset="0"/>
                        </a:rPr>
                        <a:t>Longer</a:t>
                      </a:r>
                      <a:endParaRPr lang="en-US" sz="1800" dirty="0">
                        <a:latin typeface="+mj-lt"/>
                        <a:cs typeface="Times New Roman" panose="02020603050405020304" charset="0"/>
                      </a:endParaRPr>
                    </a:p>
                  </a:txBody>
                  <a:tcPr/>
                </a:tc>
              </a:tr>
              <a:tr h="438785">
                <a:tc>
                  <a:txBody>
                    <a:bodyPr/>
                    <a:lstStyle/>
                    <a:p>
                      <a:pPr algn="ctr"/>
                      <a:r>
                        <a:rPr lang="en-US" sz="1800" dirty="0" smtClean="0">
                          <a:latin typeface="+mj-lt"/>
                          <a:cs typeface="Times New Roman" panose="02020603050405020304" charset="0"/>
                        </a:rPr>
                        <a:t>Shorter  duration of symptoms </a:t>
                      </a:r>
                      <a:endParaRPr lang="en-US" sz="1800" dirty="0">
                        <a:latin typeface="+mj-lt"/>
                        <a:cs typeface="Times New Roman" panose="02020603050405020304" charset="0"/>
                      </a:endParaRPr>
                    </a:p>
                  </a:txBody>
                  <a:tcPr/>
                </a:tc>
                <a:tc>
                  <a:txBody>
                    <a:bodyPr/>
                    <a:lstStyle/>
                    <a:p>
                      <a:pPr algn="ctr"/>
                      <a:r>
                        <a:rPr lang="en-US" sz="1800" dirty="0" smtClean="0">
                          <a:latin typeface="+mj-lt"/>
                          <a:cs typeface="Times New Roman" panose="02020603050405020304" charset="0"/>
                        </a:rPr>
                        <a:t>Longer ( 305 days)</a:t>
                      </a:r>
                      <a:endParaRPr lang="en-US" sz="1800" dirty="0">
                        <a:latin typeface="+mj-lt"/>
                        <a:cs typeface="Times New Roman" panose="02020603050405020304" charset="0"/>
                      </a:endParaRPr>
                    </a:p>
                  </a:txBody>
                  <a:tcPr/>
                </a:tc>
              </a:tr>
              <a:tr h="49085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800" dirty="0" smtClean="0">
                          <a:latin typeface="+mj-lt"/>
                          <a:cs typeface="Times New Roman" panose="02020603050405020304" charset="0"/>
                        </a:rPr>
                        <a:t>Lower  rate of adequate anticoagulation</a:t>
                      </a:r>
                      <a:endParaRPr lang="en-IN" sz="1800" dirty="0" smtClean="0">
                        <a:latin typeface="+mj-lt"/>
                        <a:cs typeface="Times New Roman" panose="02020603050405020304" charset="0"/>
                      </a:endParaRPr>
                    </a:p>
                    <a:p>
                      <a:pPr algn="ctr"/>
                      <a:endParaRPr lang="en-US" sz="1800" dirty="0">
                        <a:latin typeface="+mj-lt"/>
                        <a:cs typeface="Times New Roman" panose="0202060305040502030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800" dirty="0" smtClean="0">
                          <a:latin typeface="+mj-lt"/>
                          <a:cs typeface="Times New Roman" panose="02020603050405020304" charset="0"/>
                        </a:rPr>
                        <a:t>Higher</a:t>
                      </a:r>
                      <a:r>
                        <a:rPr lang="en-US" sz="1800" baseline="0" dirty="0" smtClean="0">
                          <a:latin typeface="+mj-lt"/>
                          <a:cs typeface="Times New Roman" panose="02020603050405020304" charset="0"/>
                        </a:rPr>
                        <a:t> rate of adequate anticoagulation </a:t>
                      </a:r>
                      <a:endParaRPr lang="en-US" sz="1800" dirty="0" smtClean="0">
                        <a:latin typeface="+mj-lt"/>
                        <a:cs typeface="Times New Roman" panose="02020603050405020304" charset="0"/>
                      </a:endParaRPr>
                    </a:p>
                    <a:p>
                      <a:pPr algn="ctr"/>
                      <a:r>
                        <a:rPr lang="en-US" sz="1800" dirty="0" smtClean="0">
                          <a:latin typeface="+mj-lt"/>
                          <a:cs typeface="Times New Roman" panose="02020603050405020304" charset="0"/>
                        </a:rPr>
                        <a:t> </a:t>
                      </a:r>
                      <a:endParaRPr lang="en-US" sz="1800" dirty="0">
                        <a:latin typeface="+mj-lt"/>
                        <a:cs typeface="Times New Roman" panose="02020603050405020304" charset="0"/>
                      </a:endParaRPr>
                    </a:p>
                  </a:txBody>
                  <a:tcPr/>
                </a:tc>
              </a:tr>
              <a:tr h="975360">
                <a:tc>
                  <a:txBody>
                    <a:bodyPr/>
                    <a:lstStyle/>
                    <a:p>
                      <a:pPr algn="ctr"/>
                      <a:r>
                        <a:rPr lang="en-US" sz="1800" dirty="0" smtClean="0">
                          <a:latin typeface="+mj-lt"/>
                          <a:cs typeface="Times New Roman" panose="02020603050405020304" charset="0"/>
                        </a:rPr>
                        <a:t>Greater  total mass length (2.8cm), primarily due to extension into the LA,</a:t>
                      </a:r>
                    </a:p>
                    <a:p>
                      <a:pPr algn="ctr"/>
                      <a:r>
                        <a:rPr lang="en-IN" sz="1800" dirty="0" smtClean="0">
                          <a:latin typeface="+mj-lt"/>
                          <a:cs typeface="Times New Roman" panose="02020603050405020304" charset="0"/>
                        </a:rPr>
                        <a:t>Mostly  it is mobile</a:t>
                      </a:r>
                      <a:endParaRPr lang="en-US" sz="1800" dirty="0">
                        <a:latin typeface="+mj-lt"/>
                        <a:cs typeface="Times New Roman" panose="0202060305040502030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800" dirty="0" smtClean="0">
                          <a:latin typeface="+mj-lt"/>
                          <a:cs typeface="Times New Roman" panose="02020603050405020304" charset="0"/>
                        </a:rPr>
                        <a:t>Smaller -1.2 cm</a:t>
                      </a:r>
                      <a:endParaRPr lang="en-IN" sz="1800" dirty="0" smtClean="0">
                        <a:latin typeface="+mj-lt"/>
                        <a:cs typeface="Times New Roman" panose="02020603050405020304" charset="0"/>
                      </a:endParaRPr>
                    </a:p>
                    <a:p>
                      <a:pPr marL="0" marR="0" indent="0" algn="ctr" defTabSz="914400" rtl="0" eaLnBrk="1" fontAlgn="auto" latinLnBrk="0" hangingPunct="1">
                        <a:lnSpc>
                          <a:spcPct val="100000"/>
                        </a:lnSpc>
                        <a:spcBef>
                          <a:spcPts val="0"/>
                        </a:spcBef>
                        <a:spcAft>
                          <a:spcPts val="0"/>
                        </a:spcAft>
                        <a:buClrTx/>
                        <a:buSzTx/>
                        <a:buFontTx/>
                        <a:buNone/>
                        <a:defRPr/>
                      </a:pPr>
                      <a:r>
                        <a:rPr lang="en-IN" sz="1800" dirty="0" smtClean="0">
                          <a:latin typeface="+mj-lt"/>
                          <a:cs typeface="Times New Roman" panose="02020603050405020304" charset="0"/>
                        </a:rPr>
                        <a:t>firmly fixed (minimal mobility) to the valve apparatus</a:t>
                      </a:r>
                    </a:p>
                    <a:p>
                      <a:pPr algn="ctr"/>
                      <a:endParaRPr lang="en-US" sz="1800" dirty="0">
                        <a:latin typeface="+mj-lt"/>
                        <a:cs typeface="Times New Roman" panose="02020603050405020304" charset="0"/>
                      </a:endParaRPr>
                    </a:p>
                  </a:txBody>
                  <a:tcPr/>
                </a:tc>
              </a:tr>
              <a:tr h="525145">
                <a:tc>
                  <a:txBody>
                    <a:bodyPr/>
                    <a:lstStyle/>
                    <a:p>
                      <a:pPr algn="ctr"/>
                      <a:r>
                        <a:rPr lang="en-IN" sz="1800" dirty="0" smtClean="0">
                          <a:latin typeface="+mj-lt"/>
                          <a:cs typeface="Times New Roman" panose="02020603050405020304" charset="0"/>
                        </a:rPr>
                        <a:t>Less echo-dense</a:t>
                      </a:r>
                      <a:endParaRPr lang="en-US" sz="1800" dirty="0">
                        <a:latin typeface="+mj-lt"/>
                        <a:cs typeface="Times New Roman" panose="02020603050405020304" charset="0"/>
                      </a:endParaRPr>
                    </a:p>
                  </a:txBody>
                  <a:tcPr/>
                </a:tc>
                <a:tc>
                  <a:txBody>
                    <a:bodyPr/>
                    <a:lstStyle/>
                    <a:p>
                      <a:pPr algn="ctr"/>
                      <a:r>
                        <a:rPr lang="en-IN" sz="1800" dirty="0" smtClean="0">
                          <a:latin typeface="+mj-lt"/>
                          <a:cs typeface="Times New Roman" panose="02020603050405020304" charset="0"/>
                        </a:rPr>
                        <a:t>Highly </a:t>
                      </a:r>
                      <a:r>
                        <a:rPr lang="en-IN" sz="1800" dirty="0" err="1" smtClean="0">
                          <a:latin typeface="+mj-lt"/>
                          <a:cs typeface="Times New Roman" panose="02020603050405020304" charset="0"/>
                        </a:rPr>
                        <a:t>echogenic</a:t>
                      </a:r>
                      <a:r>
                        <a:rPr lang="en-IN" sz="1800" baseline="0" dirty="0" smtClean="0">
                          <a:latin typeface="+mj-lt"/>
                          <a:cs typeface="Times New Roman" panose="02020603050405020304" charset="0"/>
                        </a:rPr>
                        <a:t> </a:t>
                      </a:r>
                      <a:r>
                        <a:rPr lang="en-IN" sz="1800" dirty="0" smtClean="0">
                          <a:latin typeface="+mj-lt"/>
                          <a:cs typeface="Times New Roman" panose="02020603050405020304" charset="0"/>
                        </a:rPr>
                        <a:t>(due</a:t>
                      </a:r>
                      <a:r>
                        <a:rPr lang="en-IN" sz="1800" baseline="0" dirty="0" smtClean="0">
                          <a:latin typeface="+mj-lt"/>
                          <a:cs typeface="Times New Roman" panose="02020603050405020304" charset="0"/>
                        </a:rPr>
                        <a:t> to </a:t>
                      </a:r>
                      <a:r>
                        <a:rPr lang="en-IN" sz="1800" dirty="0" smtClean="0">
                          <a:latin typeface="+mj-lt"/>
                          <a:cs typeface="Times New Roman" panose="02020603050405020304" charset="0"/>
                        </a:rPr>
                        <a:t>fibrous composition)</a:t>
                      </a:r>
                    </a:p>
                  </a:txBody>
                  <a:tcPr/>
                </a:tc>
              </a:tr>
              <a:tr h="1005205">
                <a:tc>
                  <a:txBody>
                    <a:bodyPr/>
                    <a:lstStyle/>
                    <a:p>
                      <a:pPr algn="ctr"/>
                      <a:r>
                        <a:rPr lang="en-IN" sz="1800" dirty="0" smtClean="0">
                          <a:latin typeface="+mj-lt"/>
                          <a:cs typeface="Times New Roman" panose="02020603050405020304" charset="0"/>
                        </a:rPr>
                        <a:t>Associated with spontaneous contrast,</a:t>
                      </a:r>
                    </a:p>
                    <a:p>
                      <a:pPr algn="ctr"/>
                      <a:r>
                        <a:rPr lang="en-US" sz="1800" dirty="0" smtClean="0">
                          <a:latin typeface="+mj-lt"/>
                          <a:cs typeface="Times New Roman" panose="02020603050405020304" charset="0"/>
                        </a:rPr>
                        <a:t>Common in mitral and</a:t>
                      </a:r>
                      <a:r>
                        <a:rPr lang="en-US" sz="1800" baseline="0" dirty="0" smtClean="0">
                          <a:latin typeface="+mj-lt"/>
                          <a:cs typeface="Times New Roman" panose="02020603050405020304" charset="0"/>
                        </a:rPr>
                        <a:t> tricuspid </a:t>
                      </a:r>
                      <a:r>
                        <a:rPr lang="en-US" sz="1800" dirty="0" smtClean="0">
                          <a:latin typeface="+mj-lt"/>
                          <a:cs typeface="Times New Roman" panose="02020603050405020304" charset="0"/>
                        </a:rPr>
                        <a:t> position</a:t>
                      </a:r>
                      <a:endParaRPr lang="en-IN" sz="1800" dirty="0" smtClean="0">
                        <a:latin typeface="+mj-lt"/>
                        <a:cs typeface="Times New Roman" panose="02020603050405020304" charset="0"/>
                      </a:endParaRPr>
                    </a:p>
                    <a:p>
                      <a:pPr algn="ctr"/>
                      <a:endParaRPr lang="en-US" sz="1800" dirty="0">
                        <a:latin typeface="+mj-lt"/>
                        <a:cs typeface="Times New Roman" panose="02020603050405020304" charset="0"/>
                      </a:endParaRPr>
                    </a:p>
                  </a:txBody>
                  <a:tcPr/>
                </a:tc>
                <a:tc>
                  <a:txBody>
                    <a:bodyPr/>
                    <a:lstStyle/>
                    <a:p>
                      <a:pPr algn="ctr"/>
                      <a:r>
                        <a:rPr lang="en-US" sz="1800" dirty="0" smtClean="0">
                          <a:latin typeface="+mj-lt"/>
                          <a:cs typeface="Times New Roman" panose="02020603050405020304" charset="0"/>
                        </a:rPr>
                        <a:t>Common in aortic position </a:t>
                      </a:r>
                    </a:p>
                    <a:p>
                      <a:pPr marL="0" marR="0" lvl="1" indent="0" algn="ctr" defTabSz="914400" rtl="0" eaLnBrk="1" fontAlgn="auto" latinLnBrk="0" hangingPunct="1">
                        <a:lnSpc>
                          <a:spcPct val="100000"/>
                        </a:lnSpc>
                        <a:spcBef>
                          <a:spcPts val="0"/>
                        </a:spcBef>
                        <a:spcAft>
                          <a:spcPts val="0"/>
                        </a:spcAft>
                        <a:buClrTx/>
                        <a:buSzTx/>
                        <a:buFontTx/>
                        <a:buNone/>
                        <a:defRPr/>
                      </a:pPr>
                      <a:r>
                        <a:rPr lang="en-US" sz="1800" dirty="0" smtClean="0">
                          <a:latin typeface="+mj-lt"/>
                          <a:cs typeface="Times New Roman" panose="02020603050405020304" charset="0"/>
                        </a:rPr>
                        <a:t>Para valve jet suggests </a:t>
                      </a:r>
                      <a:r>
                        <a:rPr lang="en-US" sz="1800" dirty="0" err="1" smtClean="0">
                          <a:latin typeface="+mj-lt"/>
                          <a:cs typeface="Times New Roman" panose="02020603050405020304" charset="0"/>
                        </a:rPr>
                        <a:t>pannus</a:t>
                      </a:r>
                      <a:endParaRPr lang="en-US" sz="1800" dirty="0" smtClean="0">
                        <a:latin typeface="+mj-lt"/>
                        <a:cs typeface="Times New Roman" panose="02020603050405020304" charset="0"/>
                      </a:endParaRPr>
                    </a:p>
                    <a:p>
                      <a:pPr algn="ctr"/>
                      <a:endParaRPr lang="en-US" sz="1800" dirty="0">
                        <a:latin typeface="+mj-lt"/>
                        <a:cs typeface="Times New Roman" panose="02020603050405020304" charset="0"/>
                      </a:endParaRPr>
                    </a:p>
                  </a:txBody>
                  <a:tcPr/>
                </a:tc>
              </a:tr>
            </a:tbl>
          </a:graphicData>
        </a:graphic>
      </p:graphicFrame>
      <p:pic>
        <p:nvPicPr>
          <p:cNvPr id="6" name="Picture 5"/>
          <p:cNvPicPr>
            <a:picLocks noChangeAspect="1" noChangeArrowheads="1"/>
          </p:cNvPicPr>
          <p:nvPr>
            <p:custDataLst>
              <p:tags r:id="rId2"/>
            </p:custDataLst>
          </p:nvPr>
        </p:nvPicPr>
        <p:blipFill>
          <a:blip r:embed="rId4"/>
          <a:srcRect/>
          <a:stretch>
            <a:fillRect/>
          </a:stretch>
        </p:blipFill>
        <p:spPr bwMode="auto">
          <a:xfrm>
            <a:off x="8881110" y="365125"/>
            <a:ext cx="3201670" cy="32804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5470"/>
            <a:ext cx="10259695" cy="441960"/>
          </a:xfrm>
        </p:spPr>
        <p:txBody>
          <a:bodyPr>
            <a:noAutofit/>
          </a:bodyPr>
          <a:lstStyle/>
          <a:p>
            <a:r>
              <a:rPr lang="en-GB" altLang="en-US" sz="2400" b="1"/>
              <a:t>Freedom from valve related complications</a:t>
            </a:r>
          </a:p>
        </p:txBody>
      </p:sp>
      <p:pic>
        <p:nvPicPr>
          <p:cNvPr id="4" name="Content Placeholder 3"/>
          <p:cNvPicPr>
            <a:picLocks noGrp="1" noChangeAspect="1"/>
          </p:cNvPicPr>
          <p:nvPr>
            <p:ph idx="1"/>
            <p:custDataLst>
              <p:tags r:id="rId1"/>
            </p:custDataLst>
          </p:nvPr>
        </p:nvPicPr>
        <p:blipFill>
          <a:blip r:embed="rId4"/>
          <a:stretch>
            <a:fillRect/>
          </a:stretch>
        </p:blipFill>
        <p:spPr>
          <a:xfrm>
            <a:off x="1515745" y="1336040"/>
            <a:ext cx="9160510" cy="4351655"/>
          </a:xfrm>
          <a:prstGeom prst="rect">
            <a:avLst/>
          </a:prstGeom>
        </p:spPr>
      </p:pic>
      <p:sp>
        <p:nvSpPr>
          <p:cNvPr id="5" name="Text Box 4"/>
          <p:cNvSpPr txBox="1"/>
          <p:nvPr>
            <p:custDataLst>
              <p:tags r:id="rId2"/>
            </p:custDataLst>
          </p:nvPr>
        </p:nvSpPr>
        <p:spPr>
          <a:xfrm>
            <a:off x="6547485" y="6143625"/>
            <a:ext cx="4994910" cy="553085"/>
          </a:xfrm>
          <a:prstGeom prst="rect">
            <a:avLst/>
          </a:prstGeom>
          <a:noFill/>
          <a:ln>
            <a:solidFill>
              <a:schemeClr val="tx1"/>
            </a:solidFill>
          </a:ln>
        </p:spPr>
        <p:txBody>
          <a:bodyPr wrap="square" rtlCol="0">
            <a:spAutoFit/>
          </a:bodyPr>
          <a:lstStyle/>
          <a:p>
            <a:r>
              <a:rPr lang="en-US" sz="1000"/>
              <a:t>Remadi JP, Baron O, Roussel C, Bizouarn P, Habasch A, Despins P, Michaud JL, Duveau D. Isolated mitral valve replacement with St Jude medical prosthesis: long-term results: a follow-up of 19 years. Circulation. 2001 Mar 20;103(11):1542-5.</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highlight>
                  <a:srgbClr val="FFFF00"/>
                </a:highlight>
              </a:rPr>
              <a:t>Determination of PV function</a:t>
            </a:r>
          </a:p>
        </p:txBody>
      </p:sp>
      <p:sp>
        <p:nvSpPr>
          <p:cNvPr id="3" name="Content Placeholder 2"/>
          <p:cNvSpPr>
            <a:spLocks noGrp="1"/>
          </p:cNvSpPr>
          <p:nvPr>
            <p:ph idx="1"/>
          </p:nvPr>
        </p:nvSpPr>
        <p:spPr/>
        <p:txBody>
          <a:bodyPr>
            <a:noAutofit/>
          </a:bodyPr>
          <a:lstStyle/>
          <a:p>
            <a:r>
              <a:rPr lang="en-GB" sz="2400" dirty="0" smtClean="0"/>
              <a:t>Clinical</a:t>
            </a:r>
          </a:p>
          <a:p>
            <a:pPr marL="0" indent="0">
              <a:buNone/>
            </a:pPr>
            <a:endParaRPr lang="en-GB" sz="2400" dirty="0"/>
          </a:p>
          <a:p>
            <a:r>
              <a:rPr lang="en-GB" sz="2400" dirty="0" smtClean="0"/>
              <a:t>Echo</a:t>
            </a:r>
          </a:p>
          <a:p>
            <a:pPr lvl="1"/>
            <a:r>
              <a:rPr lang="en-GB" sz="2400" dirty="0" smtClean="0"/>
              <a:t>2D assessment</a:t>
            </a:r>
          </a:p>
          <a:p>
            <a:pPr lvl="1"/>
            <a:r>
              <a:rPr lang="en-GB" sz="2400" dirty="0" smtClean="0"/>
              <a:t>Gradient</a:t>
            </a:r>
          </a:p>
          <a:p>
            <a:pPr lvl="1"/>
            <a:r>
              <a:rPr lang="en-GB" sz="2400" dirty="0" smtClean="0"/>
              <a:t>Effective orifice area</a:t>
            </a:r>
          </a:p>
          <a:p>
            <a:pPr lvl="1"/>
            <a:r>
              <a:rPr lang="en-GB" sz="2400" dirty="0" smtClean="0"/>
              <a:t>Doppler velocity index</a:t>
            </a:r>
            <a:endParaRPr lang="en-IN" sz="2400" dirty="0"/>
          </a:p>
          <a:p>
            <a:pPr lvl="1">
              <a:buFont typeface="Wingdings" panose="05000000000000000000" charset="0"/>
              <a:buChar char="v"/>
            </a:pPr>
            <a:r>
              <a:rPr lang="en-GB" sz="2400" dirty="0" smtClean="0">
                <a:sym typeface="+mn-ea"/>
              </a:rPr>
              <a:t> Pressure recovery – hemodynamic </a:t>
            </a:r>
            <a:r>
              <a:rPr lang="en-GB" sz="2400" dirty="0" err="1" smtClean="0">
                <a:sym typeface="+mn-ea"/>
              </a:rPr>
              <a:t>condn</a:t>
            </a:r>
            <a:r>
              <a:rPr lang="en-GB" sz="2400" dirty="0" smtClean="0">
                <a:sym typeface="+mn-ea"/>
              </a:rPr>
              <a:t> , clinical implication</a:t>
            </a:r>
            <a:endParaRPr lang="en-GB" sz="2400" dirty="0" smtClean="0"/>
          </a:p>
          <a:p>
            <a:pPr lvl="0"/>
            <a:endParaRPr lang="en-GB" sz="2400" dirty="0" smtClean="0"/>
          </a:p>
          <a:p>
            <a:pPr lvl="0"/>
            <a:r>
              <a:rPr lang="en-GB" sz="2400" b="1" dirty="0" smtClean="0">
                <a:solidFill>
                  <a:schemeClr val="accent5">
                    <a:lumMod val="50000"/>
                  </a:schemeClr>
                </a:solidFill>
              </a:rPr>
              <a:t>Multimodality imaging</a:t>
            </a:r>
            <a:endParaRPr lang="en-GB" sz="2400" dirty="0" smtClean="0"/>
          </a:p>
          <a:p>
            <a:pPr marL="457200" lvl="1" indent="0">
              <a:buNone/>
            </a:pPr>
            <a:r>
              <a:rPr lang="en-GB" sz="2400" dirty="0" smtClean="0"/>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GB" altLang="en-US" sz="3200" b="1">
                <a:solidFill>
                  <a:schemeClr val="accent5">
                    <a:lumMod val="50000"/>
                  </a:schemeClr>
                </a:solidFill>
                <a:effectLst>
                  <a:outerShdw blurRad="38100" dist="25400" dir="5400000" algn="ctr" rotWithShape="0">
                    <a:srgbClr val="6E747A">
                      <a:alpha val="43000"/>
                    </a:srgbClr>
                  </a:outerShdw>
                </a:effectLst>
              </a:rPr>
              <a:t>ECHO ASSESSMENT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3235701912"/>
              </p:ext>
            </p:extLst>
          </p:nvPr>
        </p:nvGraphicFramePr>
        <p:xfrm>
          <a:off x="472903" y="595457"/>
          <a:ext cx="11538700" cy="60294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GB" dirty="0" smtClean="0"/>
              <a:t> </a:t>
            </a:r>
            <a:endParaRPr lang="en-IN"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30" y="106045"/>
            <a:ext cx="6034405" cy="603885"/>
          </a:xfrm>
        </p:spPr>
        <p:txBody>
          <a:bodyPr/>
          <a:lstStyle/>
          <a:p>
            <a:r>
              <a:rPr lang="en-GB" altLang="en-US" sz="2800" u="sng">
                <a:solidFill>
                  <a:schemeClr val="accent1"/>
                </a:solidFill>
                <a:effectLst/>
              </a:rPr>
              <a:t>Prosthetic valve function - Echo</a:t>
            </a:r>
          </a:p>
        </p:txBody>
      </p:sp>
      <p:graphicFrame>
        <p:nvGraphicFramePr>
          <p:cNvPr id="5" name="Table 4"/>
          <p:cNvGraphicFramePr/>
          <p:nvPr>
            <p:custDataLst>
              <p:tags r:id="rId1"/>
            </p:custDataLst>
          </p:nvPr>
        </p:nvGraphicFramePr>
        <p:xfrm>
          <a:off x="1828165" y="899160"/>
          <a:ext cx="8690610" cy="5646420"/>
        </p:xfrm>
        <a:graphic>
          <a:graphicData uri="http://schemas.openxmlformats.org/drawingml/2006/table">
            <a:tbl>
              <a:tblPr firstRow="1" bandRow="1">
                <a:tableStyleId>{5C22544A-7EE6-4342-B048-85BDC9FD1C3A}</a:tableStyleId>
              </a:tblPr>
              <a:tblGrid>
                <a:gridCol w="2377440"/>
                <a:gridCol w="3416300"/>
                <a:gridCol w="2896870"/>
              </a:tblGrid>
              <a:tr h="365760">
                <a:tc>
                  <a:txBody>
                    <a:bodyPr/>
                    <a:lstStyle/>
                    <a:p>
                      <a:pPr>
                        <a:buNone/>
                      </a:pPr>
                      <a:r>
                        <a:rPr lang="en-GB" altLang="en-US"/>
                        <a:t>2D</a:t>
                      </a:r>
                    </a:p>
                  </a:txBody>
                  <a:tcPr/>
                </a:tc>
                <a:tc>
                  <a:txBody>
                    <a:bodyPr/>
                    <a:lstStyle/>
                    <a:p>
                      <a:pPr>
                        <a:buNone/>
                      </a:pPr>
                      <a:r>
                        <a:rPr lang="en-GB" altLang="en-US"/>
                        <a:t>Doppler</a:t>
                      </a:r>
                    </a:p>
                  </a:txBody>
                  <a:tcPr/>
                </a:tc>
                <a:tc>
                  <a:txBody>
                    <a:bodyPr/>
                    <a:lstStyle/>
                    <a:p>
                      <a:pPr>
                        <a:buNone/>
                      </a:pPr>
                      <a:endParaRPr lang="en-US"/>
                    </a:p>
                  </a:txBody>
                  <a:tcPr/>
                </a:tc>
              </a:tr>
              <a:tr h="640080">
                <a:tc>
                  <a:txBody>
                    <a:bodyPr/>
                    <a:lstStyle/>
                    <a:p>
                      <a:pPr>
                        <a:buNone/>
                      </a:pPr>
                      <a:r>
                        <a:rPr lang="en-GB" altLang="en-US"/>
                        <a:t>opening/closing of leaflet/occluder</a:t>
                      </a:r>
                    </a:p>
                  </a:txBody>
                  <a:tcPr/>
                </a:tc>
                <a:tc>
                  <a:txBody>
                    <a:bodyPr/>
                    <a:lstStyle/>
                    <a:p>
                      <a:pPr>
                        <a:buNone/>
                      </a:pPr>
                      <a:r>
                        <a:rPr lang="en-GB" altLang="en-US"/>
                        <a:t>contour of the jet velocity</a:t>
                      </a:r>
                    </a:p>
                  </a:txBody>
                  <a:tcPr/>
                </a:tc>
                <a:tc>
                  <a:txBody>
                    <a:bodyPr/>
                    <a:lstStyle/>
                    <a:p>
                      <a:pPr>
                        <a:buNone/>
                      </a:pPr>
                      <a:r>
                        <a:rPr lang="en-GB" altLang="en-US"/>
                        <a:t>LV. RV size, function &amp; hypertrophy</a:t>
                      </a:r>
                    </a:p>
                  </a:txBody>
                  <a:tcPr/>
                </a:tc>
              </a:tr>
              <a:tr h="551180">
                <a:tc>
                  <a:txBody>
                    <a:bodyPr/>
                    <a:lstStyle/>
                    <a:p>
                      <a:pPr>
                        <a:buNone/>
                      </a:pPr>
                      <a:r>
                        <a:rPr lang="en-GB" altLang="en-US"/>
                        <a:t>leaflet thickening</a:t>
                      </a:r>
                    </a:p>
                  </a:txBody>
                  <a:tcPr/>
                </a:tc>
                <a:tc>
                  <a:txBody>
                    <a:bodyPr/>
                    <a:lstStyle/>
                    <a:p>
                      <a:pPr>
                        <a:buNone/>
                      </a:pPr>
                      <a:r>
                        <a:rPr lang="en-GB" altLang="en-US"/>
                        <a:t>peak velocity</a:t>
                      </a:r>
                    </a:p>
                  </a:txBody>
                  <a:tcPr/>
                </a:tc>
                <a:tc>
                  <a:txBody>
                    <a:bodyPr/>
                    <a:lstStyle/>
                    <a:p>
                      <a:pPr>
                        <a:buNone/>
                      </a:pPr>
                      <a:r>
                        <a:rPr lang="en-GB" altLang="en-US"/>
                        <a:t>LA, RA size &amp; function</a:t>
                      </a:r>
                    </a:p>
                  </a:txBody>
                  <a:tcPr/>
                </a:tc>
              </a:tr>
              <a:tr h="551180">
                <a:tc>
                  <a:txBody>
                    <a:bodyPr/>
                    <a:lstStyle/>
                    <a:p>
                      <a:pPr>
                        <a:buNone/>
                      </a:pPr>
                      <a:r>
                        <a:rPr lang="en-GB" altLang="en-US"/>
                        <a:t>calcification</a:t>
                      </a:r>
                    </a:p>
                  </a:txBody>
                  <a:tcPr/>
                </a:tc>
                <a:tc>
                  <a:txBody>
                    <a:bodyPr/>
                    <a:lstStyle/>
                    <a:p>
                      <a:pPr>
                        <a:buNone/>
                      </a:pPr>
                      <a:r>
                        <a:rPr lang="en-GB" altLang="en-US"/>
                        <a:t>Gradient</a:t>
                      </a:r>
                    </a:p>
                  </a:txBody>
                  <a:tcPr/>
                </a:tc>
                <a:tc>
                  <a:txBody>
                    <a:bodyPr/>
                    <a:lstStyle/>
                    <a:p>
                      <a:pPr>
                        <a:buNone/>
                      </a:pPr>
                      <a:r>
                        <a:rPr lang="en-GB" altLang="en-US"/>
                        <a:t>Concomitant valvular disease</a:t>
                      </a:r>
                    </a:p>
                  </a:txBody>
                  <a:tcPr/>
                </a:tc>
              </a:tr>
              <a:tr h="551180">
                <a:tc>
                  <a:txBody>
                    <a:bodyPr/>
                    <a:lstStyle/>
                    <a:p>
                      <a:pPr>
                        <a:buNone/>
                      </a:pPr>
                      <a:r>
                        <a:rPr lang="en-GB" altLang="en-US"/>
                        <a:t>abn echo densities</a:t>
                      </a:r>
                    </a:p>
                  </a:txBody>
                  <a:tcPr/>
                </a:tc>
                <a:tc>
                  <a:txBody>
                    <a:bodyPr/>
                    <a:lstStyle/>
                    <a:p>
                      <a:pPr>
                        <a:buNone/>
                      </a:pPr>
                      <a:r>
                        <a:rPr lang="en-GB" altLang="en-US"/>
                        <a:t>mean pressure gradient</a:t>
                      </a:r>
                    </a:p>
                  </a:txBody>
                  <a:tcPr/>
                </a:tc>
                <a:tc>
                  <a:txBody>
                    <a:bodyPr/>
                    <a:lstStyle/>
                    <a:p>
                      <a:pPr>
                        <a:buNone/>
                      </a:pPr>
                      <a:r>
                        <a:rPr lang="en-GB" altLang="en-US"/>
                        <a:t>PA pressure</a:t>
                      </a:r>
                    </a:p>
                  </a:txBody>
                  <a:tcPr/>
                </a:tc>
              </a:tr>
              <a:tr h="1022985">
                <a:tc>
                  <a:txBody>
                    <a:bodyPr/>
                    <a:lstStyle/>
                    <a:p>
                      <a:pPr>
                        <a:buNone/>
                      </a:pPr>
                      <a:r>
                        <a:rPr lang="en-GB" altLang="en-US"/>
                        <a:t>sewing ring - position, integrity &amp; stability</a:t>
                      </a:r>
                    </a:p>
                  </a:txBody>
                  <a:tcPr/>
                </a:tc>
                <a:tc>
                  <a:txBody>
                    <a:bodyPr/>
                    <a:lstStyle/>
                    <a:p>
                      <a:pPr>
                        <a:buNone/>
                      </a:pPr>
                      <a:r>
                        <a:rPr lang="en-GB" altLang="en-US"/>
                        <a:t>Jet VTI</a:t>
                      </a:r>
                    </a:p>
                  </a:txBody>
                  <a:tcPr/>
                </a:tc>
                <a:tc>
                  <a:txBody>
                    <a:bodyPr/>
                    <a:lstStyle/>
                    <a:p>
                      <a:pPr>
                        <a:buNone/>
                      </a:pPr>
                      <a:r>
                        <a:rPr lang="en-GB" altLang="en-US"/>
                        <a:t>Venous inflow pattern</a:t>
                      </a:r>
                    </a:p>
                    <a:p>
                      <a:pPr>
                        <a:buNone/>
                      </a:pPr>
                      <a:r>
                        <a:rPr lang="en-GB" altLang="en-US"/>
                        <a:t>PV for MV</a:t>
                      </a:r>
                    </a:p>
                    <a:p>
                      <a:pPr>
                        <a:buNone/>
                      </a:pPr>
                      <a:r>
                        <a:rPr lang="en-GB" altLang="en-US"/>
                        <a:t>Hepatic vein for TV</a:t>
                      </a:r>
                    </a:p>
                  </a:txBody>
                  <a:tcPr/>
                </a:tc>
              </a:tr>
              <a:tr h="365760">
                <a:tc>
                  <a:txBody>
                    <a:bodyPr/>
                    <a:lstStyle/>
                    <a:p>
                      <a:pPr>
                        <a:buNone/>
                      </a:pPr>
                      <a:endParaRPr lang="en-GB" altLang="en-US"/>
                    </a:p>
                  </a:txBody>
                  <a:tcPr/>
                </a:tc>
                <a:tc>
                  <a:txBody>
                    <a:bodyPr/>
                    <a:lstStyle/>
                    <a:p>
                      <a:pPr>
                        <a:buNone/>
                      </a:pPr>
                      <a:r>
                        <a:rPr lang="en-GB" altLang="en-US"/>
                        <a:t>DVI</a:t>
                      </a:r>
                    </a:p>
                  </a:txBody>
                  <a:tcPr/>
                </a:tc>
                <a:tc>
                  <a:txBody>
                    <a:bodyPr/>
                    <a:lstStyle/>
                    <a:p>
                      <a:pPr>
                        <a:buNone/>
                      </a:pPr>
                      <a:endParaRPr lang="en-US"/>
                    </a:p>
                  </a:txBody>
                  <a:tcPr/>
                </a:tc>
              </a:tr>
              <a:tr h="501015">
                <a:tc>
                  <a:txBody>
                    <a:bodyPr/>
                    <a:lstStyle/>
                    <a:p>
                      <a:pPr>
                        <a:buNone/>
                      </a:pPr>
                      <a:endParaRPr lang="en-GB" altLang="en-US"/>
                    </a:p>
                  </a:txBody>
                  <a:tcPr/>
                </a:tc>
                <a:tc>
                  <a:txBody>
                    <a:bodyPr/>
                    <a:lstStyle/>
                    <a:p>
                      <a:pPr>
                        <a:buNone/>
                      </a:pPr>
                      <a:r>
                        <a:rPr lang="en-GB" altLang="en-US"/>
                        <a:t>AT, AT/ET (for Aortic valve)</a:t>
                      </a:r>
                    </a:p>
                  </a:txBody>
                  <a:tcPr/>
                </a:tc>
                <a:tc>
                  <a:txBody>
                    <a:bodyPr/>
                    <a:lstStyle/>
                    <a:p>
                      <a:pPr>
                        <a:buNone/>
                      </a:pPr>
                      <a:endParaRPr lang="en-US"/>
                    </a:p>
                  </a:txBody>
                  <a:tcPr/>
                </a:tc>
              </a:tr>
              <a:tr h="365760">
                <a:tc>
                  <a:txBody>
                    <a:bodyPr/>
                    <a:lstStyle/>
                    <a:p>
                      <a:pPr>
                        <a:buNone/>
                      </a:pPr>
                      <a:endParaRPr lang="en-GB" altLang="en-US"/>
                    </a:p>
                  </a:txBody>
                  <a:tcPr/>
                </a:tc>
                <a:tc>
                  <a:txBody>
                    <a:bodyPr/>
                    <a:lstStyle/>
                    <a:p>
                      <a:pPr>
                        <a:buNone/>
                      </a:pPr>
                      <a:r>
                        <a:rPr lang="en-GB" altLang="en-US"/>
                        <a:t>PHT (for MV &amp; TV)</a:t>
                      </a:r>
                    </a:p>
                  </a:txBody>
                  <a:tcPr/>
                </a:tc>
                <a:tc>
                  <a:txBody>
                    <a:bodyPr/>
                    <a:lstStyle/>
                    <a:p>
                      <a:pPr>
                        <a:buNone/>
                      </a:pPr>
                      <a:endParaRPr lang="en-US"/>
                    </a:p>
                  </a:txBody>
                  <a:tcPr/>
                </a:tc>
              </a:tr>
              <a:tr h="365760">
                <a:tc>
                  <a:txBody>
                    <a:bodyPr/>
                    <a:lstStyle/>
                    <a:p>
                      <a:pPr>
                        <a:buNone/>
                      </a:pPr>
                      <a:endParaRPr lang="en-GB" altLang="en-US"/>
                    </a:p>
                  </a:txBody>
                  <a:tcPr/>
                </a:tc>
                <a:tc>
                  <a:txBody>
                    <a:bodyPr/>
                    <a:lstStyle/>
                    <a:p>
                      <a:pPr>
                        <a:buNone/>
                      </a:pPr>
                      <a:r>
                        <a:rPr lang="en-GB" altLang="en-US"/>
                        <a:t>EOA</a:t>
                      </a:r>
                    </a:p>
                  </a:txBody>
                  <a:tcPr/>
                </a:tc>
                <a:tc>
                  <a:txBody>
                    <a:bodyPr/>
                    <a:lstStyle/>
                    <a:p>
                      <a:pPr>
                        <a:buNone/>
                      </a:pPr>
                      <a:endParaRPr lang="en-US"/>
                    </a:p>
                  </a:txBody>
                  <a:tcPr/>
                </a:tc>
              </a:tr>
              <a:tr h="365760">
                <a:tc>
                  <a:txBody>
                    <a:bodyPr/>
                    <a:lstStyle/>
                    <a:p>
                      <a:pPr>
                        <a:buNone/>
                      </a:pPr>
                      <a:endParaRPr lang="en-GB" altLang="en-US"/>
                    </a:p>
                  </a:txBody>
                  <a:tcPr/>
                </a:tc>
                <a:tc>
                  <a:txBody>
                    <a:bodyPr/>
                    <a:lstStyle/>
                    <a:p>
                      <a:pPr>
                        <a:buNone/>
                      </a:pPr>
                      <a:r>
                        <a:rPr lang="en-GB" altLang="en-US"/>
                        <a:t>Regurgitation</a:t>
                      </a:r>
                    </a:p>
                  </a:txBody>
                  <a:tcPr/>
                </a:tc>
                <a:tc>
                  <a:txBody>
                    <a:bodyPr/>
                    <a:lstStyle/>
                    <a:p>
                      <a:pPr>
                        <a:buNone/>
                      </a:pPr>
                      <a:endParaRPr lang="en-US"/>
                    </a:p>
                  </a:txBody>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GB" altLang="en-US" sz="2400">
                <a:sym typeface="+mn-ea"/>
              </a:rPr>
              <a:t>Other parameters : </a:t>
            </a:r>
            <a:r>
              <a:rPr lang="en-GB" sz="2400">
                <a:solidFill>
                  <a:schemeClr val="accent5"/>
                </a:solidFill>
                <a:sym typeface="+mn-ea"/>
              </a:rPr>
              <a:t>BP</a:t>
            </a:r>
            <a:r>
              <a:rPr lang="en-US" sz="2400">
                <a:solidFill>
                  <a:schemeClr val="accent5"/>
                </a:solidFill>
                <a:sym typeface="+mn-ea"/>
              </a:rPr>
              <a:t>, </a:t>
            </a:r>
            <a:r>
              <a:rPr lang="en-GB" altLang="en-US" sz="2400">
                <a:solidFill>
                  <a:schemeClr val="accent5"/>
                </a:solidFill>
                <a:sym typeface="+mn-ea"/>
              </a:rPr>
              <a:t>HR</a:t>
            </a:r>
            <a:r>
              <a:rPr lang="en-US" sz="2400">
                <a:solidFill>
                  <a:schemeClr val="accent5"/>
                </a:solidFill>
                <a:sym typeface="+mn-ea"/>
              </a:rPr>
              <a:t>, </a:t>
            </a:r>
            <a:r>
              <a:rPr lang="en-GB" altLang="en-US" sz="2400">
                <a:solidFill>
                  <a:schemeClr val="accent5"/>
                </a:solidFill>
                <a:sym typeface="+mn-ea"/>
              </a:rPr>
              <a:t>H</a:t>
            </a:r>
            <a:r>
              <a:rPr lang="en-US" sz="2400">
                <a:solidFill>
                  <a:schemeClr val="accent5"/>
                </a:solidFill>
                <a:sym typeface="+mn-ea"/>
              </a:rPr>
              <a:t>eight,</a:t>
            </a:r>
            <a:r>
              <a:rPr lang="en-GB" altLang="en-US" sz="2400">
                <a:solidFill>
                  <a:schemeClr val="accent5"/>
                </a:solidFill>
                <a:sym typeface="+mn-ea"/>
              </a:rPr>
              <a:t> W</a:t>
            </a:r>
            <a:r>
              <a:rPr lang="en-US" sz="2400">
                <a:solidFill>
                  <a:schemeClr val="accent5"/>
                </a:solidFill>
                <a:sym typeface="+mn-ea"/>
              </a:rPr>
              <a:t>eight</a:t>
            </a:r>
            <a:r>
              <a:rPr lang="en-GB" altLang="en-US" sz="2400">
                <a:solidFill>
                  <a:schemeClr val="accent5"/>
                </a:solidFill>
                <a:sym typeface="+mn-ea"/>
              </a:rPr>
              <a:t> &amp;</a:t>
            </a:r>
            <a:r>
              <a:rPr lang="en-US" sz="2400">
                <a:solidFill>
                  <a:schemeClr val="accent5"/>
                </a:solidFill>
                <a:sym typeface="+mn-ea"/>
              </a:rPr>
              <a:t> </a:t>
            </a:r>
            <a:r>
              <a:rPr lang="en-GB" altLang="en-US" sz="2400">
                <a:solidFill>
                  <a:schemeClr val="accent5"/>
                </a:solidFill>
                <a:sym typeface="+mn-ea"/>
              </a:rPr>
              <a:t>BSA</a:t>
            </a:r>
            <a:r>
              <a:rPr lang="en-US" sz="2400">
                <a:sym typeface="+mn-ea"/>
              </a:rPr>
              <a:t> </a:t>
            </a:r>
          </a:p>
          <a:p>
            <a:endParaRPr lang="en-US" sz="2400"/>
          </a:p>
          <a:p>
            <a:pPr lvl="1"/>
            <a:r>
              <a:rPr lang="en-US" sz="2400"/>
              <a:t>H</a:t>
            </a:r>
            <a:r>
              <a:rPr lang="en-GB" altLang="en-US" sz="2400"/>
              <a:t>R</a:t>
            </a:r>
            <a:r>
              <a:rPr lang="en-US" sz="2400"/>
              <a:t> affects diastolic filling </a:t>
            </a:r>
            <a:r>
              <a:rPr lang="en-GB" altLang="en-US" sz="2400"/>
              <a:t>&amp;</a:t>
            </a:r>
            <a:r>
              <a:rPr lang="en-US" sz="2400"/>
              <a:t> mean gradients in the mitral valve and TV</a:t>
            </a:r>
          </a:p>
          <a:p>
            <a:pPr lvl="1"/>
            <a:endParaRPr lang="en-GB" altLang="en-US" sz="2400"/>
          </a:p>
          <a:p>
            <a:pPr lvl="1"/>
            <a:r>
              <a:rPr lang="en-GB" altLang="en-US" sz="2400"/>
              <a:t>BSA</a:t>
            </a:r>
            <a:r>
              <a:rPr lang="en-US" sz="2400"/>
              <a:t> </a:t>
            </a:r>
            <a:r>
              <a:rPr lang="en-GB" altLang="en-US" sz="2400"/>
              <a:t>-</a:t>
            </a:r>
            <a:r>
              <a:rPr lang="en-US" sz="2400"/>
              <a:t> in assessing the presence of PPM</a:t>
            </a:r>
          </a:p>
          <a:p>
            <a:endParaRPr lang="en-US" sz="24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929495" cy="548640"/>
          </a:xfrm>
        </p:spPr>
        <p:txBody>
          <a:bodyPr>
            <a:normAutofit/>
          </a:bodyPr>
          <a:lstStyle/>
          <a:p>
            <a:r>
              <a:rPr lang="en-GB" altLang="en-US" sz="2800" u="sng">
                <a:solidFill>
                  <a:schemeClr val="accent1"/>
                </a:solidFill>
                <a:effectLst/>
              </a:rPr>
              <a:t>Valve dysfunction &amp; Echo</a:t>
            </a:r>
          </a:p>
        </p:txBody>
      </p:sp>
      <p:graphicFrame>
        <p:nvGraphicFramePr>
          <p:cNvPr id="4" name="Content Placeholder 3"/>
          <p:cNvGraphicFramePr>
            <a:graphicFrameLocks noGrp="1"/>
          </p:cNvGraphicFramePr>
          <p:nvPr>
            <p:ph idx="1"/>
            <p:custDataLst>
              <p:tags r:id="rId1"/>
            </p:custDataLst>
          </p:nvPr>
        </p:nvGraphicFramePr>
        <p:xfrm>
          <a:off x="923290" y="1303020"/>
          <a:ext cx="10346055" cy="4636135"/>
        </p:xfrm>
        <a:graphic>
          <a:graphicData uri="http://schemas.openxmlformats.org/drawingml/2006/table">
            <a:tbl>
              <a:tblPr firstRow="1" bandRow="1">
                <a:tableStyleId>{5C22544A-7EE6-4342-B048-85BDC9FD1C3A}</a:tableStyleId>
              </a:tblPr>
              <a:tblGrid>
                <a:gridCol w="2778125"/>
                <a:gridCol w="3416300"/>
                <a:gridCol w="4151630"/>
              </a:tblGrid>
              <a:tr h="391160">
                <a:tc>
                  <a:txBody>
                    <a:bodyPr/>
                    <a:lstStyle/>
                    <a:p>
                      <a:pPr>
                        <a:buNone/>
                      </a:pPr>
                      <a:r>
                        <a:rPr lang="en-GB" altLang="en-US"/>
                        <a:t>complication</a:t>
                      </a:r>
                    </a:p>
                  </a:txBody>
                  <a:tcPr/>
                </a:tc>
                <a:tc>
                  <a:txBody>
                    <a:bodyPr/>
                    <a:lstStyle/>
                    <a:p>
                      <a:pPr>
                        <a:buNone/>
                      </a:pPr>
                      <a:r>
                        <a:rPr lang="en-GB" altLang="en-US"/>
                        <a:t>example</a:t>
                      </a:r>
                    </a:p>
                  </a:txBody>
                  <a:tcPr/>
                </a:tc>
                <a:tc>
                  <a:txBody>
                    <a:bodyPr/>
                    <a:lstStyle/>
                    <a:p>
                      <a:pPr>
                        <a:buNone/>
                      </a:pPr>
                      <a:r>
                        <a:rPr lang="en-GB" altLang="en-US"/>
                        <a:t>Role of echo</a:t>
                      </a:r>
                    </a:p>
                  </a:txBody>
                  <a:tcPr/>
                </a:tc>
              </a:tr>
              <a:tr h="657860">
                <a:tc>
                  <a:txBody>
                    <a:bodyPr/>
                    <a:lstStyle/>
                    <a:p>
                      <a:pPr>
                        <a:buNone/>
                      </a:pPr>
                      <a:r>
                        <a:rPr lang="en-GB" altLang="en-US"/>
                        <a:t>Primary mechanical failure</a:t>
                      </a:r>
                    </a:p>
                  </a:txBody>
                  <a:tcPr/>
                </a:tc>
                <a:tc>
                  <a:txBody>
                    <a:bodyPr/>
                    <a:lstStyle/>
                    <a:p>
                      <a:pPr>
                        <a:buNone/>
                      </a:pPr>
                      <a:r>
                        <a:rPr lang="en-GB" altLang="en-US"/>
                        <a:t>strut fracture</a:t>
                      </a:r>
                    </a:p>
                  </a:txBody>
                  <a:tcPr/>
                </a:tc>
                <a:tc>
                  <a:txBody>
                    <a:bodyPr/>
                    <a:lstStyle/>
                    <a:p>
                      <a:pPr>
                        <a:buNone/>
                      </a:pPr>
                      <a:r>
                        <a:rPr lang="en-GB" altLang="en-US"/>
                        <a:t>visualise structure</a:t>
                      </a:r>
                    </a:p>
                    <a:p>
                      <a:pPr>
                        <a:buNone/>
                      </a:pPr>
                      <a:r>
                        <a:rPr lang="en-GB" altLang="en-US"/>
                        <a:t>assess gradient &amp; regurgitation</a:t>
                      </a:r>
                    </a:p>
                  </a:txBody>
                  <a:tcPr/>
                </a:tc>
              </a:tr>
              <a:tr h="939165">
                <a:tc>
                  <a:txBody>
                    <a:bodyPr/>
                    <a:lstStyle/>
                    <a:p>
                      <a:pPr>
                        <a:buNone/>
                      </a:pPr>
                      <a:r>
                        <a:rPr lang="en-GB" altLang="en-US"/>
                        <a:t>Non structural </a:t>
                      </a:r>
                    </a:p>
                  </a:txBody>
                  <a:tcPr/>
                </a:tc>
                <a:tc>
                  <a:txBody>
                    <a:bodyPr/>
                    <a:lstStyle/>
                    <a:p>
                      <a:pPr>
                        <a:buNone/>
                      </a:pPr>
                      <a:r>
                        <a:rPr lang="en-GB" altLang="en-US"/>
                        <a:t>PPM, Pannus</a:t>
                      </a:r>
                    </a:p>
                  </a:txBody>
                  <a:tcPr/>
                </a:tc>
                <a:tc>
                  <a:txBody>
                    <a:bodyPr/>
                    <a:lstStyle/>
                    <a:p>
                      <a:pPr>
                        <a:buNone/>
                      </a:pPr>
                      <a:r>
                        <a:rPr lang="en-GB" altLang="en-US"/>
                        <a:t>visualise tissue in &amp; around the sewing ring</a:t>
                      </a:r>
                    </a:p>
                    <a:p>
                      <a:pPr>
                        <a:buNone/>
                      </a:pPr>
                      <a:r>
                        <a:rPr lang="en-GB" altLang="en-US" sz="1800">
                          <a:sym typeface="+mn-ea"/>
                        </a:rPr>
                        <a:t>Gradient</a:t>
                      </a:r>
                      <a:endParaRPr lang="en-GB" altLang="en-US"/>
                    </a:p>
                  </a:txBody>
                  <a:tcPr/>
                </a:tc>
              </a:tr>
              <a:tr h="939165">
                <a:tc>
                  <a:txBody>
                    <a:bodyPr/>
                    <a:lstStyle/>
                    <a:p>
                      <a:pPr>
                        <a:buNone/>
                      </a:pPr>
                      <a:r>
                        <a:rPr lang="en-GB" altLang="en-US"/>
                        <a:t>Embolism</a:t>
                      </a:r>
                    </a:p>
                  </a:txBody>
                  <a:tcPr/>
                </a:tc>
                <a:tc>
                  <a:txBody>
                    <a:bodyPr/>
                    <a:lstStyle/>
                    <a:p>
                      <a:pPr>
                        <a:buNone/>
                      </a:pPr>
                      <a:r>
                        <a:rPr lang="en-GB" altLang="en-US"/>
                        <a:t>IC bleed/ stoke</a:t>
                      </a:r>
                    </a:p>
                  </a:txBody>
                  <a:tcPr/>
                </a:tc>
                <a:tc>
                  <a:txBody>
                    <a:bodyPr/>
                    <a:lstStyle/>
                    <a:p>
                      <a:pPr>
                        <a:buNone/>
                      </a:pPr>
                      <a:r>
                        <a:rPr lang="en-GB" altLang="en-US"/>
                        <a:t>Source of embolus</a:t>
                      </a:r>
                    </a:p>
                    <a:p>
                      <a:pPr>
                        <a:buNone/>
                      </a:pPr>
                      <a:r>
                        <a:rPr lang="en-GB" altLang="en-US"/>
                        <a:t>presence and mobility of masses</a:t>
                      </a:r>
                    </a:p>
                  </a:txBody>
                  <a:tcPr/>
                </a:tc>
              </a:tr>
              <a:tr h="939165">
                <a:tc>
                  <a:txBody>
                    <a:bodyPr/>
                    <a:lstStyle/>
                    <a:p>
                      <a:pPr>
                        <a:buNone/>
                      </a:pPr>
                      <a:r>
                        <a:rPr lang="en-GB" altLang="en-US"/>
                        <a:t>Endocarditis</a:t>
                      </a:r>
                    </a:p>
                  </a:txBody>
                  <a:tcPr/>
                </a:tc>
                <a:tc>
                  <a:txBody>
                    <a:bodyPr/>
                    <a:lstStyle/>
                    <a:p>
                      <a:pPr>
                        <a:buNone/>
                      </a:pPr>
                      <a:r>
                        <a:rPr lang="en-GB" altLang="en-US"/>
                        <a:t>Vegetation, abscess, dehiscence</a:t>
                      </a:r>
                    </a:p>
                  </a:txBody>
                  <a:tcPr/>
                </a:tc>
                <a:tc>
                  <a:txBody>
                    <a:bodyPr/>
                    <a:lstStyle/>
                    <a:p>
                      <a:pPr>
                        <a:buNone/>
                      </a:pPr>
                      <a:r>
                        <a:rPr lang="en-GB" altLang="en-US"/>
                        <a:t>visualise area around sewing ring</a:t>
                      </a:r>
                    </a:p>
                    <a:p>
                      <a:pPr>
                        <a:buNone/>
                      </a:pPr>
                      <a:r>
                        <a:rPr lang="en-GB" altLang="en-US"/>
                        <a:t>echo dense area</a:t>
                      </a:r>
                    </a:p>
                    <a:p>
                      <a:pPr>
                        <a:buNone/>
                      </a:pPr>
                      <a:r>
                        <a:rPr lang="en-GB" altLang="en-US"/>
                        <a:t>PVL</a:t>
                      </a:r>
                    </a:p>
                  </a:txBody>
                  <a:tcPr/>
                </a:tc>
              </a:tr>
              <a:tr h="769620">
                <a:tc>
                  <a:txBody>
                    <a:bodyPr/>
                    <a:lstStyle/>
                    <a:p>
                      <a:pPr>
                        <a:buNone/>
                      </a:pPr>
                      <a:r>
                        <a:rPr lang="en-GB" altLang="en-US"/>
                        <a:t>Thrombosis</a:t>
                      </a:r>
                    </a:p>
                  </a:txBody>
                  <a:tcPr/>
                </a:tc>
                <a:tc>
                  <a:txBody>
                    <a:bodyPr/>
                    <a:lstStyle/>
                    <a:p>
                      <a:pPr>
                        <a:buNone/>
                      </a:pPr>
                      <a:r>
                        <a:rPr lang="en-GB" altLang="en-US"/>
                        <a:t>Thrombus impeding opening or closing of occluder mechanism</a:t>
                      </a:r>
                    </a:p>
                  </a:txBody>
                  <a:tcPr/>
                </a:tc>
                <a:tc>
                  <a:txBody>
                    <a:bodyPr/>
                    <a:lstStyle/>
                    <a:p>
                      <a:pPr>
                        <a:buNone/>
                      </a:pPr>
                      <a:r>
                        <a:rPr lang="en-GB" altLang="en-US"/>
                        <a:t>Localise mass</a:t>
                      </a:r>
                    </a:p>
                    <a:p>
                      <a:pPr>
                        <a:buNone/>
                      </a:pPr>
                      <a:r>
                        <a:rPr lang="en-GB" altLang="en-US"/>
                        <a:t>assess gradient</a:t>
                      </a:r>
                    </a:p>
                  </a:txBody>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 </a:t>
            </a:r>
          </a:p>
        </p:txBody>
      </p:sp>
      <p:sp>
        <p:nvSpPr>
          <p:cNvPr id="3" name="Content Placeholder 2"/>
          <p:cNvSpPr>
            <a:spLocks noGrp="1"/>
          </p:cNvSpPr>
          <p:nvPr>
            <p:ph idx="1"/>
          </p:nvPr>
        </p:nvSpPr>
        <p:spPr>
          <a:xfrm>
            <a:off x="838200" y="899160"/>
            <a:ext cx="10515600" cy="5278120"/>
          </a:xfrm>
        </p:spPr>
        <p:txBody>
          <a:bodyPr/>
          <a:lstStyle/>
          <a:p>
            <a:r>
              <a:rPr lang="en-US" sz="2400"/>
              <a:t>Mild</a:t>
            </a:r>
            <a:r>
              <a:rPr lang="en-GB" altLang="en-US" sz="2400"/>
              <a:t> </a:t>
            </a:r>
            <a:r>
              <a:rPr lang="en-US" sz="2400"/>
              <a:t>thickening </a:t>
            </a:r>
            <a:r>
              <a:rPr lang="en-GB" sz="2400"/>
              <a:t>-</a:t>
            </a:r>
            <a:r>
              <a:rPr lang="en-US" sz="2400"/>
              <a:t> first sign of </a:t>
            </a:r>
            <a:r>
              <a:rPr lang="en-US" sz="2400">
                <a:solidFill>
                  <a:srgbClr val="C00000"/>
                </a:solidFill>
              </a:rPr>
              <a:t>primary failure of a </a:t>
            </a:r>
            <a:r>
              <a:rPr lang="en-GB" altLang="en-US" sz="2400">
                <a:solidFill>
                  <a:srgbClr val="C00000"/>
                </a:solidFill>
              </a:rPr>
              <a:t>BPV</a:t>
            </a:r>
            <a:r>
              <a:rPr lang="en-US" sz="2400">
                <a:solidFill>
                  <a:srgbClr val="C00000"/>
                </a:solidFill>
              </a:rPr>
              <a:t> </a:t>
            </a:r>
            <a:endParaRPr lang="en-US" sz="2400"/>
          </a:p>
          <a:p>
            <a:pPr marL="0" indent="0">
              <a:buNone/>
            </a:pPr>
            <a:r>
              <a:rPr lang="en-GB" altLang="en-US" sz="2400"/>
              <a:t> 	</a:t>
            </a:r>
            <a:r>
              <a:rPr lang="en-GB" sz="2400"/>
              <a:t>--&gt; </a:t>
            </a:r>
            <a:r>
              <a:rPr lang="en-US" sz="2400"/>
              <a:t> reduce</a:t>
            </a:r>
            <a:r>
              <a:rPr lang="en-GB" altLang="en-US" sz="2400"/>
              <a:t> </a:t>
            </a:r>
            <a:r>
              <a:rPr lang="en-US" sz="2400"/>
              <a:t>the interval between follow-up studies</a:t>
            </a:r>
          </a:p>
          <a:p>
            <a:r>
              <a:rPr lang="en-GB" altLang="en-US" sz="2400"/>
              <a:t>R</a:t>
            </a:r>
            <a:r>
              <a:rPr lang="en-US" sz="2400"/>
              <a:t>ocking motion is a sign of </a:t>
            </a:r>
            <a:r>
              <a:rPr lang="en-US" sz="2400">
                <a:solidFill>
                  <a:srgbClr val="C00000"/>
                </a:solidFill>
              </a:rPr>
              <a:t>dehiscence</a:t>
            </a:r>
            <a:r>
              <a:rPr lang="en-US" sz="2400"/>
              <a:t> </a:t>
            </a:r>
            <a:r>
              <a:rPr lang="en-GB" sz="2400"/>
              <a:t>(</a:t>
            </a:r>
            <a:r>
              <a:rPr lang="en-US" sz="2400"/>
              <a:t>more diagnostic in the </a:t>
            </a:r>
            <a:r>
              <a:rPr lang="en-GB" altLang="en-US" sz="2400" b="1">
                <a:solidFill>
                  <a:srgbClr val="7030A0"/>
                </a:solidFill>
              </a:rPr>
              <a:t>PrAV</a:t>
            </a:r>
            <a:r>
              <a:rPr lang="en-GB" altLang="en-US" sz="2400"/>
              <a:t>)</a:t>
            </a:r>
            <a:endParaRPr lang="en-US" sz="2400"/>
          </a:p>
          <a:p>
            <a:pPr marL="0" indent="0">
              <a:buNone/>
            </a:pPr>
            <a:endParaRPr lang="en-US" sz="2400"/>
          </a:p>
          <a:p>
            <a:r>
              <a:rPr lang="en-GB" altLang="en-US" sz="2400" b="1">
                <a:solidFill>
                  <a:srgbClr val="7030A0"/>
                </a:solidFill>
              </a:rPr>
              <a:t>PrMV</a:t>
            </a:r>
            <a:r>
              <a:rPr lang="en-GB" altLang="en-US" sz="2400"/>
              <a:t> :</a:t>
            </a:r>
            <a:r>
              <a:rPr lang="en-US" sz="2400"/>
              <a:t> </a:t>
            </a:r>
            <a:r>
              <a:rPr lang="en-GB" altLang="en-US" sz="2400" b="1"/>
              <a:t>N</a:t>
            </a:r>
            <a:r>
              <a:rPr lang="en-US" sz="2400" b="1"/>
              <a:t>ormal increased mobility</a:t>
            </a:r>
            <a:r>
              <a:rPr lang="en-GB" altLang="en-US" sz="2400" b="1"/>
              <a:t> </a:t>
            </a:r>
            <a:r>
              <a:rPr lang="en-US" sz="2400" b="1"/>
              <a:t>of a valve</a:t>
            </a:r>
            <a:r>
              <a:rPr lang="en-US" sz="2400"/>
              <a:t> may be due to annular motion, atrial or annular reconstruction, or</a:t>
            </a:r>
            <a:r>
              <a:rPr lang="en-GB" altLang="en-US" sz="2400"/>
              <a:t> </a:t>
            </a:r>
            <a:r>
              <a:rPr lang="en-US" sz="2400"/>
              <a:t>location of the sewing ring (within </a:t>
            </a:r>
            <a:r>
              <a:rPr lang="en-GB" altLang="en-US" sz="2400"/>
              <a:t>LA</a:t>
            </a:r>
            <a:r>
              <a:rPr lang="en-US" sz="2400"/>
              <a:t>)</a:t>
            </a:r>
            <a:r>
              <a:rPr lang="en-GB" altLang="en-US" sz="2400"/>
              <a:t>. </a:t>
            </a:r>
          </a:p>
          <a:p>
            <a:pPr marL="0" indent="0">
              <a:buNone/>
            </a:pPr>
            <a:r>
              <a:rPr lang="en-GB" altLang="en-US" sz="2400" b="1"/>
              <a:t>    </a:t>
            </a:r>
            <a:r>
              <a:rPr lang="en-GB" altLang="en-US" sz="2400" b="1" u="sng"/>
              <a:t>I</a:t>
            </a:r>
            <a:r>
              <a:rPr lang="en-US" sz="2400" b="1" u="sng"/>
              <a:t>t needs to be differentiated from dehiscence by the absence of a PVL</a:t>
            </a:r>
          </a:p>
          <a:p>
            <a:endParaRPr lang="en-US" sz="2400"/>
          </a:p>
          <a:p>
            <a:r>
              <a:rPr lang="en-US" sz="2400"/>
              <a:t>Thickening of the aortic root</a:t>
            </a:r>
            <a:r>
              <a:rPr lang="en-GB" altLang="en-US" sz="2400"/>
              <a:t> </a:t>
            </a:r>
            <a:r>
              <a:rPr lang="en-US" sz="2400"/>
              <a:t>due to </a:t>
            </a:r>
            <a:r>
              <a:rPr lang="en-US" sz="2400">
                <a:solidFill>
                  <a:srgbClr val="C00000"/>
                </a:solidFill>
              </a:rPr>
              <a:t>hematoma</a:t>
            </a:r>
            <a:r>
              <a:rPr lang="en-US" sz="2400"/>
              <a:t> </a:t>
            </a:r>
            <a:r>
              <a:rPr lang="en-US" sz="2400">
                <a:solidFill>
                  <a:srgbClr val="C00000"/>
                </a:solidFill>
              </a:rPr>
              <a:t>and edema</a:t>
            </a:r>
            <a:r>
              <a:rPr lang="en-GB" altLang="en-US" sz="2400">
                <a:solidFill>
                  <a:srgbClr val="C00000"/>
                </a:solidFill>
              </a:rPr>
              <a:t> post AVR</a:t>
            </a:r>
            <a:r>
              <a:rPr lang="en-US" sz="2400"/>
              <a:t> usually resolves in 3 to 6 months </a:t>
            </a:r>
            <a:r>
              <a:rPr lang="en-GB" altLang="en-US" sz="2400"/>
              <a:t>-</a:t>
            </a:r>
            <a:r>
              <a:rPr lang="en-US" sz="2400"/>
              <a:t> can be mistaken for an aortic root abscess</a:t>
            </a:r>
            <a:r>
              <a:rPr lang="en-GB" altLang="en-US" sz="2400"/>
              <a:t>.</a:t>
            </a:r>
            <a:endParaRPr lang="en-US" sz="2400"/>
          </a:p>
          <a:p>
            <a:pPr marL="0" indent="0">
              <a:buNone/>
            </a:pPr>
            <a:endParaRPr lang="en-US" sz="24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335" y="481965"/>
            <a:ext cx="9887585" cy="847725"/>
          </a:xfrm>
        </p:spPr>
        <p:txBody>
          <a:bodyPr/>
          <a:lstStyle/>
          <a:p>
            <a:r>
              <a:rPr lang="en-GB" altLang="en-US" sz="2800" b="1">
                <a:solidFill>
                  <a:schemeClr val="accent5"/>
                </a:solidFill>
              </a:rPr>
              <a:t> Doppler analysis</a:t>
            </a:r>
          </a:p>
        </p:txBody>
      </p:sp>
      <p:sp>
        <p:nvSpPr>
          <p:cNvPr id="3" name="Content Placeholder 2"/>
          <p:cNvSpPr>
            <a:spLocks noGrp="1"/>
          </p:cNvSpPr>
          <p:nvPr>
            <p:ph idx="1"/>
          </p:nvPr>
        </p:nvSpPr>
        <p:spPr>
          <a:xfrm>
            <a:off x="838200" y="1563370"/>
            <a:ext cx="10515600" cy="4351338"/>
          </a:xfrm>
        </p:spPr>
        <p:txBody>
          <a:bodyPr>
            <a:noAutofit/>
          </a:bodyPr>
          <a:lstStyle/>
          <a:p>
            <a:r>
              <a:rPr lang="en-US" sz="2400"/>
              <a:t>Velocity across a</a:t>
            </a:r>
            <a:r>
              <a:rPr lang="en-GB" altLang="en-US" sz="2400"/>
              <a:t> </a:t>
            </a:r>
            <a:r>
              <a:rPr lang="en-US" sz="2400"/>
              <a:t>prosthetic valve is dependent on flow, valve size, and valve type. </a:t>
            </a:r>
          </a:p>
          <a:p>
            <a:r>
              <a:rPr lang="en-US" sz="2400"/>
              <a:t>The</a:t>
            </a:r>
            <a:r>
              <a:rPr lang="en-GB" altLang="en-US" sz="2400"/>
              <a:t> </a:t>
            </a:r>
            <a:r>
              <a:rPr lang="en-US" sz="2400"/>
              <a:t>simplified Bernoulli equation</a:t>
            </a:r>
            <a:r>
              <a:rPr lang="en-GB" altLang="en-US" sz="2400"/>
              <a:t>: </a:t>
            </a:r>
            <a:r>
              <a:rPr lang="en-US" sz="2400"/>
              <a:t> </a:t>
            </a:r>
            <a:r>
              <a:rPr lang="en-US" sz="2400">
                <a:solidFill>
                  <a:schemeClr val="accent1"/>
                </a:solidFill>
                <a:effectLst>
                  <a:outerShdw blurRad="38100" dist="25400" dir="5400000" algn="ctr" rotWithShape="0">
                    <a:srgbClr val="6E747A">
                      <a:alpha val="43000"/>
                    </a:srgbClr>
                  </a:outerShdw>
                </a:effectLst>
              </a:rPr>
              <a:t>DP = 4V</a:t>
            </a:r>
            <a:r>
              <a:rPr lang="en-US" sz="2400" baseline="30000">
                <a:solidFill>
                  <a:schemeClr val="accent1"/>
                </a:solidFill>
                <a:effectLst>
                  <a:outerShdw blurRad="38100" dist="25400" dir="5400000" algn="ctr" rotWithShape="0">
                    <a:srgbClr val="6E747A">
                      <a:alpha val="43000"/>
                    </a:srgbClr>
                  </a:outerShdw>
                </a:effectLst>
              </a:rPr>
              <a:t>2</a:t>
            </a:r>
            <a:r>
              <a:rPr lang="en-GB" altLang="en-US" sz="2400" baseline="30000"/>
              <a:t> </a:t>
            </a:r>
            <a:r>
              <a:rPr lang="en-US" sz="2400"/>
              <a:t> </a:t>
            </a:r>
          </a:p>
          <a:p>
            <a:endParaRPr lang="en-GB" altLang="en-US" sz="2400"/>
          </a:p>
          <a:p>
            <a:r>
              <a:rPr lang="en-GB" altLang="en-US" sz="2400"/>
              <a:t>A</a:t>
            </a:r>
            <a:r>
              <a:rPr lang="en-US" sz="2400"/>
              <a:t>ortic prostheses </a:t>
            </a:r>
            <a:r>
              <a:rPr lang="en-GB" altLang="en-US" sz="2400"/>
              <a:t>with</a:t>
            </a:r>
            <a:r>
              <a:rPr lang="en-US" sz="2400"/>
              <a:t> high</a:t>
            </a:r>
            <a:r>
              <a:rPr lang="en-GB" altLang="en-US" sz="2400"/>
              <a:t> </a:t>
            </a:r>
            <a:r>
              <a:rPr lang="en-US" sz="2400"/>
              <a:t>cardiac output or narrow LVOT in whom the proximal velocity (V1) is</a:t>
            </a:r>
            <a:r>
              <a:rPr lang="en-GB" altLang="en-US" sz="2400"/>
              <a:t> </a:t>
            </a:r>
            <a:r>
              <a:rPr lang="en-US" sz="2400"/>
              <a:t>&gt;1.5 m/sec, the proximal velocity can no longer be ignored, and estimation of the pressure gradient is </a:t>
            </a:r>
            <a:r>
              <a:rPr lang="en-US" sz="2400">
                <a:solidFill>
                  <a:schemeClr val="accent1"/>
                </a:solidFill>
                <a:effectLst>
                  <a:outerShdw blurRad="38100" dist="25400" dir="5400000" algn="ctr" rotWithShape="0">
                    <a:srgbClr val="6E747A">
                      <a:alpha val="43000"/>
                    </a:srgbClr>
                  </a:outerShdw>
                </a:effectLst>
              </a:rPr>
              <a:t>DP = 4(V2</a:t>
            </a:r>
            <a:r>
              <a:rPr lang="en-US" sz="2400" baseline="30000">
                <a:solidFill>
                  <a:schemeClr val="accent1"/>
                </a:solidFill>
                <a:effectLst>
                  <a:outerShdw blurRad="38100" dist="25400" dir="5400000" algn="ctr" rotWithShape="0">
                    <a:srgbClr val="6E747A">
                      <a:alpha val="43000"/>
                    </a:srgbClr>
                  </a:outerShdw>
                </a:effectLst>
              </a:rPr>
              <a:t>2</a:t>
            </a:r>
            <a:r>
              <a:rPr lang="en-US" sz="2400">
                <a:solidFill>
                  <a:schemeClr val="accent1"/>
                </a:solidFill>
                <a:effectLst>
                  <a:outerShdw blurRad="38100" dist="25400" dir="5400000" algn="ctr" rotWithShape="0">
                    <a:srgbClr val="6E747A">
                      <a:alpha val="43000"/>
                    </a:srgbClr>
                  </a:outerShdw>
                </a:effectLst>
              </a:rPr>
              <a:t> </a:t>
            </a:r>
            <a:r>
              <a:rPr lang="en-GB" altLang="en-US" sz="2400">
                <a:solidFill>
                  <a:schemeClr val="accent1"/>
                </a:solidFill>
                <a:effectLst>
                  <a:outerShdw blurRad="38100" dist="25400" dir="5400000" algn="ctr" rotWithShape="0">
                    <a:srgbClr val="6E747A">
                      <a:alpha val="43000"/>
                    </a:srgbClr>
                  </a:outerShdw>
                </a:effectLst>
              </a:rPr>
              <a:t>-</a:t>
            </a:r>
            <a:r>
              <a:rPr lang="en-US" sz="2400">
                <a:solidFill>
                  <a:schemeClr val="accent1"/>
                </a:solidFill>
                <a:effectLst>
                  <a:outerShdw blurRad="38100" dist="25400" dir="5400000" algn="ctr" rotWithShape="0">
                    <a:srgbClr val="6E747A">
                      <a:alpha val="43000"/>
                    </a:srgbClr>
                  </a:outerShdw>
                </a:effectLst>
              </a:rPr>
              <a:t> V1</a:t>
            </a:r>
            <a:r>
              <a:rPr lang="en-US" sz="2400" baseline="30000">
                <a:solidFill>
                  <a:schemeClr val="accent1"/>
                </a:solidFill>
                <a:effectLst>
                  <a:outerShdw blurRad="38100" dist="25400" dir="5400000" algn="ctr" rotWithShape="0">
                    <a:srgbClr val="6E747A">
                      <a:alpha val="43000"/>
                    </a:srgbClr>
                  </a:outerShdw>
                </a:effectLst>
              </a:rPr>
              <a:t>2</a:t>
            </a:r>
            <a:r>
              <a:rPr lang="en-US" sz="2400">
                <a:solidFill>
                  <a:schemeClr val="accent1"/>
                </a:solidFill>
                <a:effectLst>
                  <a:outerShdw blurRad="38100" dist="25400" dir="5400000" algn="ctr" rotWithShape="0">
                    <a:srgbClr val="6E747A">
                      <a:alpha val="43000"/>
                    </a:srgbClr>
                  </a:outerShdw>
                </a:effectLst>
              </a:rPr>
              <a:t>)</a:t>
            </a:r>
            <a:r>
              <a:rPr lang="en-US" sz="2400"/>
              <a:t>. </a:t>
            </a:r>
          </a:p>
          <a:p>
            <a:endParaRPr lang="en-US" sz="2400"/>
          </a:p>
          <a:p>
            <a:r>
              <a:rPr lang="en-GB" altLang="en-US" sz="2400">
                <a:solidFill>
                  <a:schemeClr val="accent5"/>
                </a:solidFill>
              </a:rPr>
              <a:t>B</a:t>
            </a:r>
            <a:r>
              <a:rPr lang="en-US" sz="2400">
                <a:solidFill>
                  <a:schemeClr val="accent5"/>
                </a:solidFill>
              </a:rPr>
              <a:t>ileaflet prostheses</a:t>
            </a:r>
            <a:r>
              <a:rPr lang="en-GB" altLang="en-US" sz="2400">
                <a:solidFill>
                  <a:schemeClr val="accent5"/>
                </a:solidFill>
              </a:rPr>
              <a:t> &amp;</a:t>
            </a:r>
            <a:r>
              <a:rPr lang="en-US" sz="2400">
                <a:solidFill>
                  <a:schemeClr val="accent5"/>
                </a:solidFill>
              </a:rPr>
              <a:t> caged-ball valves</a:t>
            </a:r>
            <a:r>
              <a:rPr lang="en-GB" altLang="en-US" sz="2400">
                <a:solidFill>
                  <a:schemeClr val="accent5"/>
                </a:solidFill>
              </a:rPr>
              <a:t> :</a:t>
            </a:r>
            <a:r>
              <a:rPr lang="en-US" sz="2400"/>
              <a:t> overestimation of the gradient may</a:t>
            </a:r>
            <a:r>
              <a:rPr lang="en-GB" altLang="en-US" sz="2400"/>
              <a:t> </a:t>
            </a:r>
            <a:r>
              <a:rPr lang="en-US" sz="2400"/>
              <a:t>occur more than in </a:t>
            </a:r>
            <a:r>
              <a:rPr lang="en-GB" altLang="en-US" sz="2400"/>
              <a:t>BPVs</a:t>
            </a:r>
            <a:r>
              <a:rPr lang="en-US" sz="2400"/>
              <a:t>, particularly with smaller valves</a:t>
            </a:r>
            <a:r>
              <a:rPr lang="en-GB" altLang="en-US" sz="2400"/>
              <a:t> </a:t>
            </a:r>
            <a:r>
              <a:rPr lang="en-US" sz="2400"/>
              <a:t>and high cardiac output (</a:t>
            </a:r>
            <a:r>
              <a:rPr lang="en-US" sz="2400">
                <a:solidFill>
                  <a:schemeClr val="accent5"/>
                </a:solidFill>
              </a:rPr>
              <a:t>Pressure Recovery</a:t>
            </a:r>
            <a:r>
              <a:rPr lang="en-GB" altLang="en-US" sz="2400"/>
              <a:t>)</a:t>
            </a:r>
            <a:endParaRPr lang="en-US" sz="2400"/>
          </a:p>
          <a:p>
            <a:pPr>
              <a:buFont typeface="Wingdings" panose="05000000000000000000" charset="0"/>
              <a:buChar char="v"/>
            </a:pPr>
            <a:endParaRPr lang="en-GB" altLang="en-US" sz="24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lnSpc>
                <a:spcPct val="90000"/>
              </a:lnSpc>
            </a:pPr>
            <a:r>
              <a:rPr lang="en-IN" sz="2400" dirty="0" smtClean="0">
                <a:solidFill>
                  <a:schemeClr val="tx1"/>
                </a:solidFill>
                <a:effectLst/>
                <a:cs typeface="+mn-lt"/>
                <a:sym typeface="+mn-ea"/>
              </a:rPr>
              <a:t>High sweep speeds (100 mm/s) increases the accuracy of Doppler measurements. </a:t>
            </a:r>
            <a:endParaRPr lang="en-IN" sz="2400" dirty="0" smtClean="0">
              <a:solidFill>
                <a:schemeClr val="tx1"/>
              </a:solidFill>
              <a:effectLst/>
              <a:cs typeface="+mn-lt"/>
            </a:endParaRPr>
          </a:p>
          <a:p>
            <a:pPr algn="just">
              <a:lnSpc>
                <a:spcPct val="90000"/>
              </a:lnSpc>
            </a:pPr>
            <a:r>
              <a:rPr lang="en-IN" sz="2400" dirty="0" smtClean="0">
                <a:solidFill>
                  <a:schemeClr val="tx1"/>
                </a:solidFill>
                <a:effectLst/>
                <a:cs typeface="+mn-lt"/>
                <a:sym typeface="+mn-ea"/>
              </a:rPr>
              <a:t>Doppler Quantitative Parameters</a:t>
            </a:r>
            <a:r>
              <a:rPr lang="en-GB" altLang="en-IN" sz="2400" dirty="0" smtClean="0">
                <a:solidFill>
                  <a:schemeClr val="tx1"/>
                </a:solidFill>
                <a:effectLst/>
                <a:cs typeface="+mn-lt"/>
                <a:sym typeface="+mn-ea"/>
              </a:rPr>
              <a:t>,</a:t>
            </a:r>
            <a:r>
              <a:rPr lang="en-IN" sz="2400" dirty="0" smtClean="0">
                <a:solidFill>
                  <a:schemeClr val="tx1"/>
                </a:solidFill>
                <a:effectLst/>
                <a:cs typeface="+mn-lt"/>
                <a:sym typeface="+mn-ea"/>
              </a:rPr>
              <a:t> averaged from </a:t>
            </a:r>
          </a:p>
          <a:p>
            <a:pPr marL="914400" lvl="2" indent="0" algn="just">
              <a:lnSpc>
                <a:spcPct val="90000"/>
              </a:lnSpc>
              <a:buNone/>
            </a:pPr>
            <a:r>
              <a:rPr lang="en-IN" sz="2400" dirty="0" smtClean="0">
                <a:solidFill>
                  <a:schemeClr val="tx1"/>
                </a:solidFill>
                <a:effectLst/>
                <a:cs typeface="+mn-lt"/>
                <a:sym typeface="+mn-ea"/>
              </a:rPr>
              <a:t>1 to 3 cycles in </a:t>
            </a:r>
            <a:r>
              <a:rPr lang="en-GB" altLang="en-IN" sz="2400" dirty="0" smtClean="0">
                <a:solidFill>
                  <a:schemeClr val="tx1"/>
                </a:solidFill>
                <a:effectLst/>
                <a:cs typeface="+mn-lt"/>
                <a:sym typeface="+mn-ea"/>
              </a:rPr>
              <a:t>SR</a:t>
            </a:r>
            <a:r>
              <a:rPr lang="en-IN" sz="2400" dirty="0" smtClean="0">
                <a:solidFill>
                  <a:schemeClr val="tx1"/>
                </a:solidFill>
                <a:effectLst/>
                <a:cs typeface="+mn-lt"/>
                <a:sym typeface="+mn-ea"/>
              </a:rPr>
              <a:t> </a:t>
            </a:r>
          </a:p>
          <a:p>
            <a:pPr marL="914400" lvl="2" indent="0" algn="just">
              <a:lnSpc>
                <a:spcPct val="90000"/>
              </a:lnSpc>
              <a:buNone/>
            </a:pPr>
            <a:r>
              <a:rPr lang="en-IN" sz="2400" dirty="0" smtClean="0">
                <a:solidFill>
                  <a:schemeClr val="tx1"/>
                </a:solidFill>
                <a:effectLst/>
                <a:cs typeface="+mn-lt"/>
                <a:sym typeface="+mn-ea"/>
              </a:rPr>
              <a:t>5 to 15 cycles in </a:t>
            </a:r>
            <a:r>
              <a:rPr lang="en-GB" altLang="en-IN" sz="2400" dirty="0" err="1" smtClean="0">
                <a:solidFill>
                  <a:schemeClr val="tx1"/>
                </a:solidFill>
                <a:effectLst/>
                <a:cs typeface="+mn-lt"/>
                <a:sym typeface="+mn-ea"/>
              </a:rPr>
              <a:t>AF</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 </a:t>
            </a:r>
          </a:p>
        </p:txBody>
      </p:sp>
      <p:sp>
        <p:nvSpPr>
          <p:cNvPr id="3" name="Content Placeholder 2"/>
          <p:cNvSpPr>
            <a:spLocks noGrp="1"/>
          </p:cNvSpPr>
          <p:nvPr>
            <p:ph idx="1"/>
          </p:nvPr>
        </p:nvSpPr>
        <p:spPr>
          <a:xfrm>
            <a:off x="838200" y="654050"/>
            <a:ext cx="10515600" cy="5649595"/>
          </a:xfrm>
        </p:spPr>
        <p:txBody>
          <a:bodyPr>
            <a:noAutofit/>
          </a:bodyPr>
          <a:lstStyle/>
          <a:p>
            <a:pPr>
              <a:buFont typeface="Wingdings" panose="05000000000000000000" charset="0"/>
              <a:buChar char="v"/>
            </a:pPr>
            <a:r>
              <a:rPr lang="en-GB" altLang="en-US" sz="2400">
                <a:solidFill>
                  <a:schemeClr val="accent5"/>
                </a:solidFill>
                <a:sym typeface="+mn-ea"/>
              </a:rPr>
              <a:t> </a:t>
            </a:r>
            <a:r>
              <a:rPr lang="en-US" sz="2400" u="sng">
                <a:solidFill>
                  <a:schemeClr val="accent5"/>
                </a:solidFill>
                <a:sym typeface="+mn-ea"/>
              </a:rPr>
              <a:t>Effective orifice area (EOA): </a:t>
            </a:r>
            <a:endParaRPr lang="en-US" sz="2400">
              <a:sym typeface="+mn-ea"/>
            </a:endParaRPr>
          </a:p>
          <a:p>
            <a:r>
              <a:rPr lang="en-GB" altLang="en-US" sz="2400">
                <a:sym typeface="+mn-ea"/>
              </a:rPr>
              <a:t>D</a:t>
            </a:r>
            <a:r>
              <a:rPr lang="en-US" sz="2400">
                <a:sym typeface="+mn-ea"/>
              </a:rPr>
              <a:t>erived using</a:t>
            </a:r>
            <a:r>
              <a:rPr lang="en-GB" altLang="en-US" sz="2400">
                <a:sym typeface="+mn-ea"/>
              </a:rPr>
              <a:t> </a:t>
            </a:r>
            <a:r>
              <a:rPr lang="en-US" sz="2400">
                <a:sym typeface="+mn-ea"/>
              </a:rPr>
              <a:t>continuity equation </a:t>
            </a:r>
          </a:p>
          <a:p>
            <a:r>
              <a:rPr lang="en-GB" altLang="en-US" sz="2400">
                <a:sym typeface="+mn-ea"/>
              </a:rPr>
              <a:t>A</a:t>
            </a:r>
            <a:r>
              <a:rPr lang="en-US" sz="2400">
                <a:sym typeface="+mn-ea"/>
              </a:rPr>
              <a:t> better index of valve function than gradient</a:t>
            </a:r>
            <a:r>
              <a:rPr lang="en-GB" altLang="en-US" sz="2400">
                <a:sym typeface="+mn-ea"/>
              </a:rPr>
              <a:t> </a:t>
            </a:r>
            <a:r>
              <a:rPr lang="en-US" sz="2400">
                <a:sym typeface="+mn-ea"/>
              </a:rPr>
              <a:t>alone </a:t>
            </a:r>
          </a:p>
          <a:p>
            <a:pPr marL="0" indent="457200">
              <a:buNone/>
            </a:pPr>
            <a:r>
              <a:rPr lang="en-US" sz="2400">
                <a:solidFill>
                  <a:schemeClr val="accent5"/>
                </a:solidFill>
                <a:sym typeface="+mn-ea"/>
              </a:rPr>
              <a:t>EOA = stroke volume/prosthetic valve VTI</a:t>
            </a:r>
            <a:endParaRPr lang="en-US" sz="2400"/>
          </a:p>
          <a:p>
            <a:endParaRPr lang="en-GB" altLang="en-US" sz="2400">
              <a:solidFill>
                <a:schemeClr val="accent5"/>
              </a:solidFill>
              <a:sym typeface="+mn-ea"/>
            </a:endParaRPr>
          </a:p>
          <a:p>
            <a:r>
              <a:rPr lang="en-GB" altLang="en-US" sz="2400">
                <a:solidFill>
                  <a:schemeClr val="accent5"/>
                </a:solidFill>
                <a:sym typeface="+mn-ea"/>
              </a:rPr>
              <a:t>iEOA </a:t>
            </a:r>
            <a:r>
              <a:rPr lang="en-GB" altLang="en-US" sz="2400">
                <a:solidFill>
                  <a:schemeClr val="tx1"/>
                </a:solidFill>
                <a:effectLst>
                  <a:outerShdw blurRad="38100" dist="19050" dir="2700000" algn="tl" rotWithShape="0">
                    <a:schemeClr val="dk1">
                      <a:alpha val="40000"/>
                    </a:schemeClr>
                  </a:outerShdw>
                </a:effectLst>
                <a:sym typeface="+mn-ea"/>
              </a:rPr>
              <a:t>: O</a:t>
            </a:r>
            <a:r>
              <a:rPr lang="en-US" sz="2400">
                <a:solidFill>
                  <a:schemeClr val="tx1"/>
                </a:solidFill>
                <a:effectLst>
                  <a:outerShdw blurRad="38100" dist="19050" dir="2700000" algn="tl" rotWithShape="0">
                    <a:schemeClr val="dk1">
                      <a:alpha val="40000"/>
                    </a:schemeClr>
                  </a:outerShdw>
                </a:effectLst>
                <a:sym typeface="+mn-ea"/>
              </a:rPr>
              <a:t>nly parameter consistently related to gradients </a:t>
            </a:r>
            <a:r>
              <a:rPr lang="en-GB" altLang="en-US" sz="2400">
                <a:solidFill>
                  <a:schemeClr val="tx1"/>
                </a:solidFill>
                <a:effectLst>
                  <a:outerShdw blurRad="38100" dist="19050" dir="2700000" algn="tl" rotWithShape="0">
                    <a:schemeClr val="dk1">
                      <a:alpha val="40000"/>
                    </a:schemeClr>
                  </a:outerShdw>
                </a:effectLst>
                <a:sym typeface="+mn-ea"/>
              </a:rPr>
              <a:t>&amp;</a:t>
            </a:r>
            <a:r>
              <a:rPr lang="en-US" sz="2400">
                <a:solidFill>
                  <a:schemeClr val="tx1"/>
                </a:solidFill>
                <a:effectLst>
                  <a:outerShdw blurRad="38100" dist="19050" dir="2700000" algn="tl" rotWithShape="0">
                    <a:schemeClr val="dk1">
                      <a:alpha val="40000"/>
                    </a:schemeClr>
                  </a:outerShdw>
                </a:effectLst>
                <a:sym typeface="+mn-ea"/>
              </a:rPr>
              <a:t> clinical outcomes</a:t>
            </a:r>
          </a:p>
          <a:p>
            <a:endParaRPr lang="en-US" sz="2400">
              <a:sym typeface="+mn-ea"/>
            </a:endParaRPr>
          </a:p>
          <a:p>
            <a:r>
              <a:rPr lang="en-US" sz="2400">
                <a:sym typeface="+mn-ea"/>
              </a:rPr>
              <a:t>LVOT diameter measurement</a:t>
            </a:r>
            <a:r>
              <a:rPr lang="en-GB" altLang="en-US" sz="2400">
                <a:sym typeface="+mn-ea"/>
              </a:rPr>
              <a:t> &amp;</a:t>
            </a:r>
            <a:r>
              <a:rPr lang="en-US" sz="2400">
                <a:sym typeface="+mn-ea"/>
              </a:rPr>
              <a:t> the position of the PW Doppler sample volume </a:t>
            </a:r>
            <a:r>
              <a:rPr lang="en-GB" altLang="en-US" sz="2400">
                <a:sym typeface="+mn-ea"/>
              </a:rPr>
              <a:t>-</a:t>
            </a:r>
            <a:r>
              <a:rPr lang="en-US" sz="2400">
                <a:sym typeface="+mn-ea"/>
              </a:rPr>
              <a:t> </a:t>
            </a:r>
            <a:r>
              <a:rPr lang="en-GB" altLang="en-US" sz="2400">
                <a:sym typeface="+mn-ea"/>
              </a:rPr>
              <a:t>brings errors</a:t>
            </a:r>
            <a:endParaRPr lang="en-US" sz="2400"/>
          </a:p>
          <a:p>
            <a:r>
              <a:rPr lang="en-GB" altLang="en-US" sz="2400">
                <a:sym typeface="+mn-ea"/>
              </a:rPr>
              <a:t>LVOT d</a:t>
            </a:r>
            <a:r>
              <a:rPr lang="en-US" sz="2400">
                <a:sym typeface="+mn-ea"/>
              </a:rPr>
              <a:t>iameter </a:t>
            </a:r>
            <a:r>
              <a:rPr lang="en-GB" altLang="en-US" sz="2400">
                <a:sym typeface="+mn-ea"/>
              </a:rPr>
              <a:t>:</a:t>
            </a:r>
            <a:r>
              <a:rPr lang="en-US" sz="2400">
                <a:sym typeface="+mn-ea"/>
              </a:rPr>
              <a:t> the largest diameter measured perpendicular to the</a:t>
            </a:r>
            <a:r>
              <a:rPr lang="en-GB" altLang="en-US" sz="2400">
                <a:sym typeface="+mn-ea"/>
              </a:rPr>
              <a:t> </a:t>
            </a:r>
            <a:r>
              <a:rPr lang="en-US" sz="2400">
                <a:sym typeface="+mn-ea"/>
              </a:rPr>
              <a:t>LVOT direction</a:t>
            </a:r>
            <a:r>
              <a:rPr lang="en-GB" altLang="en-US" sz="2400">
                <a:sym typeface="+mn-ea"/>
              </a:rPr>
              <a:t>.</a:t>
            </a:r>
          </a:p>
          <a:p>
            <a:pPr marL="0" indent="0">
              <a:buNone/>
            </a:pPr>
            <a:endParaRPr lang="en-GB" altLang="en-US" sz="2400">
              <a:sym typeface="+mn-ea"/>
            </a:endParaRPr>
          </a:p>
        </p:txBody>
      </p:sp>
      <p:pic>
        <p:nvPicPr>
          <p:cNvPr id="3074" name="Picture 2"/>
          <p:cNvPicPr>
            <a:picLocks noGrp="1" noChangeAspect="1" noChangeArrowheads="1"/>
          </p:cNvPicPr>
          <p:nvPr>
            <p:custDataLst>
              <p:tags r:id="rId1"/>
            </p:custDataLst>
          </p:nvPr>
        </p:nvPicPr>
        <p:blipFill>
          <a:blip r:embed="rId4" cstate="print"/>
          <a:srcRect/>
          <a:stretch>
            <a:fillRect/>
          </a:stretch>
        </p:blipFill>
        <p:spPr bwMode="auto">
          <a:xfrm>
            <a:off x="8970010" y="3810"/>
            <a:ext cx="3217545" cy="28498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4040" y="5774690"/>
            <a:ext cx="8503285" cy="474345"/>
          </a:xfrm>
        </p:spPr>
        <p:txBody>
          <a:bodyPr>
            <a:normAutofit/>
          </a:bodyPr>
          <a:lstStyle/>
          <a:p>
            <a:pPr marL="342900" indent="-342900">
              <a:buFont typeface="Arial" panose="020B0604020202020204" pitchFamily="34" charset="0"/>
              <a:buChar char="•"/>
            </a:pPr>
            <a:r>
              <a:rPr lang="en-GB" altLang="en-US" sz="2000">
                <a:solidFill>
                  <a:schemeClr val="accent5"/>
                </a:solidFill>
                <a:sym typeface="+mn-ea"/>
              </a:rPr>
              <a:t>TAVI :  Diameter preferred is the outer-to-outer diameter of the stented valve</a:t>
            </a:r>
          </a:p>
        </p:txBody>
      </p:sp>
      <p:pic>
        <p:nvPicPr>
          <p:cNvPr id="4" name="Content Placeholder 3"/>
          <p:cNvPicPr>
            <a:picLocks noGrp="1" noChangeAspect="1"/>
          </p:cNvPicPr>
          <p:nvPr>
            <p:ph idx="1"/>
            <p:custDataLst>
              <p:tags r:id="rId1"/>
            </p:custDataLst>
          </p:nvPr>
        </p:nvPicPr>
        <p:blipFill>
          <a:blip r:embed="rId4"/>
          <a:stretch>
            <a:fillRect/>
          </a:stretch>
        </p:blipFill>
        <p:spPr>
          <a:xfrm>
            <a:off x="2115820" y="365125"/>
            <a:ext cx="7960360" cy="4909185"/>
          </a:xfrm>
          <a:prstGeom prst="rect">
            <a:avLst/>
          </a:prstGeom>
        </p:spPr>
      </p:pic>
      <p:sp>
        <p:nvSpPr>
          <p:cNvPr id="5" name="Text Box 4"/>
          <p:cNvSpPr txBox="1"/>
          <p:nvPr/>
        </p:nvSpPr>
        <p:spPr>
          <a:xfrm>
            <a:off x="10908030" y="5274310"/>
            <a:ext cx="1026795" cy="1234440"/>
          </a:xfrm>
          <a:prstGeom prst="rect">
            <a:avLst/>
          </a:prstGeom>
          <a:noFill/>
        </p:spPr>
        <p:txBody>
          <a:bodyPr wrap="square" rtlCol="0">
            <a:noAutofit/>
          </a:bodyPr>
          <a:lstStyle/>
          <a:p>
            <a:r>
              <a:rPr lang="en-US" sz="1200"/>
              <a:t>Journal of the American Society of Echocardiography</a:t>
            </a:r>
            <a:r>
              <a:rPr lang="en-GB" altLang="en-US" sz="1200"/>
              <a:t> ,</a:t>
            </a:r>
            <a:r>
              <a:rPr lang="en-US" sz="1200"/>
              <a:t>Volume 37 Number 1</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42876" t="6917" b="1313"/>
          <a:stretch>
            <a:fillRect/>
          </a:stretch>
        </p:blipFill>
        <p:spPr>
          <a:xfrm>
            <a:off x="2799715" y="1432560"/>
            <a:ext cx="5890895" cy="399351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 </a:t>
            </a:r>
          </a:p>
        </p:txBody>
      </p:sp>
      <p:sp>
        <p:nvSpPr>
          <p:cNvPr id="3" name="Content Placeholder 2"/>
          <p:cNvSpPr>
            <a:spLocks noGrp="1"/>
          </p:cNvSpPr>
          <p:nvPr>
            <p:ph idx="1"/>
          </p:nvPr>
        </p:nvSpPr>
        <p:spPr>
          <a:xfrm>
            <a:off x="838200" y="707390"/>
            <a:ext cx="10515600" cy="5469890"/>
          </a:xfrm>
        </p:spPr>
        <p:txBody>
          <a:bodyPr>
            <a:noAutofit/>
          </a:bodyPr>
          <a:lstStyle/>
          <a:p>
            <a:pPr>
              <a:buFont typeface="Wingdings" panose="05000000000000000000" charset="0"/>
              <a:buChar char="v"/>
            </a:pPr>
            <a:r>
              <a:rPr lang="en-GB" altLang="en-US" sz="2400">
                <a:solidFill>
                  <a:schemeClr val="accent5"/>
                </a:solidFill>
              </a:rPr>
              <a:t> SV = LVOT area X LVOT VTI</a:t>
            </a:r>
            <a:endParaRPr lang="en-GB" altLang="en-US" sz="2400"/>
          </a:p>
          <a:p>
            <a:r>
              <a:rPr lang="en-US" sz="2400"/>
              <a:t>PW Doppler sample volume should be</a:t>
            </a:r>
            <a:r>
              <a:rPr lang="en-GB" altLang="en-US" sz="2400"/>
              <a:t> </a:t>
            </a:r>
            <a:r>
              <a:rPr lang="en-US" sz="2400"/>
              <a:t>placed apical to the stent frame </a:t>
            </a:r>
          </a:p>
          <a:p>
            <a:pPr marL="0" indent="0">
              <a:buNone/>
            </a:pPr>
            <a:r>
              <a:rPr lang="en-US" sz="2400"/>
              <a:t> </a:t>
            </a:r>
          </a:p>
          <a:p>
            <a:r>
              <a:rPr lang="en-GB" altLang="en-US" sz="2400"/>
              <a:t>I</a:t>
            </a:r>
            <a:r>
              <a:rPr lang="en-US" sz="2400"/>
              <a:t>nner-to-inner stent</a:t>
            </a:r>
            <a:r>
              <a:rPr lang="en-GB" altLang="en-US" sz="2400"/>
              <a:t> </a:t>
            </a:r>
            <a:r>
              <a:rPr lang="en-US" sz="2400"/>
              <a:t>diameter </a:t>
            </a:r>
            <a:r>
              <a:rPr lang="en-GB" altLang="en-US" sz="2400"/>
              <a:t>&amp;</a:t>
            </a:r>
            <a:r>
              <a:rPr lang="en-US" sz="2400"/>
              <a:t> the matched PW Doppler sample volume</a:t>
            </a:r>
            <a:r>
              <a:rPr lang="en-GB" altLang="en-US" sz="2400"/>
              <a:t> </a:t>
            </a:r>
            <a:r>
              <a:rPr lang="en-US" sz="2400"/>
              <a:t>within the stent may record flow acceleration</a:t>
            </a:r>
            <a:r>
              <a:rPr lang="en-GB" altLang="en-US" sz="2400"/>
              <a:t> --&gt;</a:t>
            </a:r>
            <a:r>
              <a:rPr lang="en-US" sz="2400"/>
              <a:t> </a:t>
            </a:r>
            <a:r>
              <a:rPr lang="en-US" sz="2400" b="1"/>
              <a:t>over</a:t>
            </a:r>
            <a:r>
              <a:rPr lang="en-GB" altLang="en-US" sz="2400" b="1"/>
              <a:t> </a:t>
            </a:r>
            <a:r>
              <a:rPr lang="en-US" sz="2400" b="1"/>
              <a:t>estimat</a:t>
            </a:r>
            <a:r>
              <a:rPr lang="en-GB" altLang="en-US" sz="2400" b="1"/>
              <a:t>es</a:t>
            </a:r>
            <a:r>
              <a:rPr lang="en-US" sz="2400" b="1"/>
              <a:t> stroke</a:t>
            </a:r>
            <a:r>
              <a:rPr lang="en-GB" altLang="en-US" sz="2400" b="1"/>
              <a:t> </a:t>
            </a:r>
            <a:r>
              <a:rPr lang="en-US" sz="2400" b="1"/>
              <a:t>volume</a:t>
            </a:r>
          </a:p>
          <a:p>
            <a:pPr marL="0" indent="0">
              <a:buNone/>
            </a:pPr>
            <a:endParaRPr lang="en-US" sz="2400"/>
          </a:p>
          <a:p>
            <a:r>
              <a:rPr lang="en-GB" altLang="en-US" sz="2400" u="sng">
                <a:solidFill>
                  <a:schemeClr val="accent5"/>
                </a:solidFill>
                <a:sym typeface="+mn-ea"/>
              </a:rPr>
              <a:t>A</a:t>
            </a:r>
            <a:r>
              <a:rPr lang="en-US" sz="2400" u="sng">
                <a:solidFill>
                  <a:schemeClr val="accent5"/>
                </a:solidFill>
                <a:sym typeface="+mn-ea"/>
              </a:rPr>
              <a:t>lternative</a:t>
            </a:r>
            <a:r>
              <a:rPr lang="en-GB" altLang="en-US" sz="2400" u="sng">
                <a:solidFill>
                  <a:schemeClr val="accent5"/>
                </a:solidFill>
                <a:sym typeface="+mn-ea"/>
              </a:rPr>
              <a:t> </a:t>
            </a:r>
            <a:r>
              <a:rPr lang="en-US" sz="2400" u="sng">
                <a:solidFill>
                  <a:schemeClr val="accent5"/>
                </a:solidFill>
                <a:sym typeface="+mn-ea"/>
              </a:rPr>
              <a:t>methods to calculate LV </a:t>
            </a:r>
            <a:r>
              <a:rPr lang="en-GB" altLang="en-US" sz="2400" u="sng">
                <a:solidFill>
                  <a:schemeClr val="accent5"/>
                </a:solidFill>
                <a:sym typeface="+mn-ea"/>
              </a:rPr>
              <a:t>SV</a:t>
            </a:r>
            <a:endParaRPr lang="en-GB" altLang="en-US" sz="2400" u="sng">
              <a:sym typeface="+mn-ea"/>
            </a:endParaRPr>
          </a:p>
          <a:p>
            <a:pPr>
              <a:buFont typeface="Wingdings" panose="05000000000000000000" charset="0"/>
              <a:buChar char="v"/>
            </a:pPr>
            <a:r>
              <a:rPr lang="en-GB" altLang="en-US" sz="2400"/>
              <a:t> M</a:t>
            </a:r>
            <a:r>
              <a:rPr lang="en-US" sz="2400"/>
              <a:t>odified Simpson method </a:t>
            </a:r>
            <a:r>
              <a:rPr lang="en-GB" altLang="en-US" sz="2400"/>
              <a:t>&amp;</a:t>
            </a:r>
            <a:r>
              <a:rPr lang="en-US" sz="2400"/>
              <a:t> 3D LV volume </a:t>
            </a:r>
            <a:r>
              <a:rPr lang="en-GB" altLang="en-US" sz="2400"/>
              <a:t>- I</a:t>
            </a:r>
            <a:r>
              <a:rPr lang="en-US" sz="2400"/>
              <a:t>n</a:t>
            </a:r>
            <a:r>
              <a:rPr lang="en-GB" altLang="en-US" sz="2400"/>
              <a:t> </a:t>
            </a:r>
            <a:r>
              <a:rPr lang="en-US" sz="2400"/>
              <a:t>the presence of flow acceleration in the LVOT </a:t>
            </a:r>
          </a:p>
          <a:p>
            <a:pPr marL="0" indent="0">
              <a:buFont typeface="Wingdings" panose="05000000000000000000" charset="0"/>
              <a:buNone/>
            </a:pPr>
            <a:endParaRPr lang="en-US" sz="2400"/>
          </a:p>
          <a:p>
            <a:r>
              <a:rPr lang="en-US" sz="2400"/>
              <a:t>In </a:t>
            </a:r>
            <a:r>
              <a:rPr lang="en-GB" altLang="en-US" sz="2400"/>
              <a:t>P</a:t>
            </a:r>
            <a:r>
              <a:rPr lang="en-US" sz="2400"/>
              <a:t>r</a:t>
            </a:r>
            <a:r>
              <a:rPr lang="en-GB" altLang="en-US" sz="2400"/>
              <a:t>MV :</a:t>
            </a:r>
            <a:r>
              <a:rPr lang="en-US" sz="2400"/>
              <a:t> </a:t>
            </a:r>
            <a:r>
              <a:rPr lang="en-GB" altLang="en-US" sz="2400"/>
              <a:t>SV</a:t>
            </a:r>
            <a:r>
              <a:rPr lang="en-US" sz="2400"/>
              <a:t> calculated</a:t>
            </a:r>
            <a:r>
              <a:rPr lang="en-GB" altLang="en-US" sz="2400"/>
              <a:t> </a:t>
            </a:r>
            <a:r>
              <a:rPr lang="en-US" sz="2400"/>
              <a:t>at the aortic annulus or pulmonary annulus </a:t>
            </a:r>
          </a:p>
          <a:p>
            <a:pPr marL="0" indent="457200">
              <a:buNone/>
            </a:pPr>
            <a:r>
              <a:rPr lang="en-GB" altLang="en-US" sz="2400"/>
              <a:t>(</a:t>
            </a:r>
            <a:r>
              <a:rPr lang="en-US" sz="2400"/>
              <a:t>provided</a:t>
            </a:r>
            <a:r>
              <a:rPr lang="en-GB" altLang="en-US" sz="2400"/>
              <a:t> </a:t>
            </a:r>
            <a:r>
              <a:rPr lang="en-US" sz="2400"/>
              <a:t>no significant </a:t>
            </a:r>
            <a:r>
              <a:rPr lang="en-GB" altLang="en-US" sz="2400"/>
              <a:t>MR/AR/</a:t>
            </a:r>
            <a:r>
              <a:rPr lang="en-US" sz="2400"/>
              <a:t>PR</a:t>
            </a:r>
            <a:r>
              <a:rPr lang="en-GB" altLang="en-US" sz="2400"/>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703580"/>
            <a:ext cx="10047605" cy="676910"/>
          </a:xfrm>
        </p:spPr>
        <p:txBody>
          <a:bodyPr/>
          <a:lstStyle/>
          <a:p>
            <a:r>
              <a:rPr lang="en-GB" altLang="en-US" sz="2800" b="1" dirty="0">
                <a:solidFill>
                  <a:srgbClr val="FF0000"/>
                </a:solidFill>
                <a:effectLst>
                  <a:outerShdw blurRad="38100" dist="38100" dir="2700000" algn="tl">
                    <a:srgbClr val="000000">
                      <a:alpha val="43137"/>
                    </a:srgbClr>
                  </a:outerShdw>
                </a:effectLst>
              </a:rPr>
              <a:t>A. Structural valve </a:t>
            </a:r>
            <a:r>
              <a:rPr lang="en-GB" altLang="en-US" sz="2800" b="1" dirty="0" smtClean="0">
                <a:solidFill>
                  <a:srgbClr val="FF0000"/>
                </a:solidFill>
                <a:effectLst>
                  <a:outerShdw blurRad="38100" dist="38100" dir="2700000" algn="tl">
                    <a:srgbClr val="000000">
                      <a:alpha val="43137"/>
                    </a:srgbClr>
                  </a:outerShdw>
                </a:effectLst>
              </a:rPr>
              <a:t>dysfunction</a:t>
            </a:r>
            <a:endParaRPr lang="en-GB" altLang="en-US" sz="2800"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68325" y="1534795"/>
            <a:ext cx="10232390" cy="4673600"/>
          </a:xfrm>
        </p:spPr>
        <p:txBody>
          <a:bodyPr>
            <a:normAutofit lnSpcReduction="10000"/>
          </a:bodyPr>
          <a:lstStyle/>
          <a:p>
            <a:r>
              <a:rPr lang="en-GB" altLang="en-US" sz="2400" dirty="0" smtClean="0"/>
              <a:t>Gradual </a:t>
            </a:r>
            <a:r>
              <a:rPr lang="en-GB" altLang="en-US" sz="2400" dirty="0"/>
              <a:t>process ultimately leading to valve </a:t>
            </a:r>
            <a:r>
              <a:rPr lang="en-GB" altLang="en-US" sz="2400" dirty="0" smtClean="0"/>
              <a:t>dysfunction</a:t>
            </a:r>
          </a:p>
          <a:p>
            <a:pPr lvl="2">
              <a:buFont typeface="Wingdings" panose="05000000000000000000" pitchFamily="2" charset="2"/>
              <a:buChar char="Ø"/>
            </a:pPr>
            <a:r>
              <a:rPr lang="en-GB" altLang="en-US" sz="2400" dirty="0" smtClean="0">
                <a:solidFill>
                  <a:schemeClr val="accent2">
                    <a:lumMod val="75000"/>
                  </a:schemeClr>
                </a:solidFill>
              </a:rPr>
              <a:t> </a:t>
            </a:r>
            <a:r>
              <a:rPr lang="en-GB" altLang="en-US" sz="2400" dirty="0">
                <a:solidFill>
                  <a:schemeClr val="accent2">
                    <a:lumMod val="75000"/>
                  </a:schemeClr>
                </a:solidFill>
              </a:rPr>
              <a:t>S</a:t>
            </a:r>
            <a:r>
              <a:rPr lang="en-GB" altLang="en-US" sz="2400" dirty="0" smtClean="0">
                <a:solidFill>
                  <a:schemeClr val="accent2">
                    <a:lumMod val="75000"/>
                  </a:schemeClr>
                </a:solidFill>
              </a:rPr>
              <a:t>tenosis </a:t>
            </a:r>
            <a:r>
              <a:rPr lang="en-GB" altLang="en-US" sz="2400" dirty="0">
                <a:solidFill>
                  <a:schemeClr val="accent2">
                    <a:lumMod val="75000"/>
                  </a:schemeClr>
                </a:solidFill>
              </a:rPr>
              <a:t>(40</a:t>
            </a:r>
            <a:r>
              <a:rPr lang="en-GB" altLang="en-US" sz="2400" dirty="0" smtClean="0">
                <a:solidFill>
                  <a:schemeClr val="accent2">
                    <a:lumMod val="75000"/>
                  </a:schemeClr>
                </a:solidFill>
              </a:rPr>
              <a:t>%)</a:t>
            </a:r>
          </a:p>
          <a:p>
            <a:pPr lvl="2">
              <a:buFont typeface="Wingdings" panose="05000000000000000000" pitchFamily="2" charset="2"/>
              <a:buChar char="Ø"/>
            </a:pPr>
            <a:r>
              <a:rPr lang="en-GB" altLang="en-US" sz="2400" dirty="0">
                <a:solidFill>
                  <a:schemeClr val="accent2">
                    <a:lumMod val="75000"/>
                  </a:schemeClr>
                </a:solidFill>
              </a:rPr>
              <a:t> R</a:t>
            </a:r>
            <a:r>
              <a:rPr lang="en-GB" altLang="en-US" sz="2400" dirty="0" smtClean="0">
                <a:solidFill>
                  <a:schemeClr val="accent2">
                    <a:lumMod val="75000"/>
                  </a:schemeClr>
                </a:solidFill>
              </a:rPr>
              <a:t>egurgitation </a:t>
            </a:r>
            <a:r>
              <a:rPr lang="en-GB" altLang="en-US" sz="2400" dirty="0">
                <a:solidFill>
                  <a:schemeClr val="accent2">
                    <a:lumMod val="75000"/>
                  </a:schemeClr>
                </a:solidFill>
              </a:rPr>
              <a:t>(30</a:t>
            </a:r>
            <a:r>
              <a:rPr lang="en-GB" altLang="en-US" sz="2400" dirty="0" smtClean="0">
                <a:solidFill>
                  <a:schemeClr val="accent2">
                    <a:lumMod val="75000"/>
                  </a:schemeClr>
                </a:solidFill>
              </a:rPr>
              <a:t>%)</a:t>
            </a:r>
          </a:p>
          <a:p>
            <a:pPr lvl="2">
              <a:buFont typeface="Wingdings" panose="05000000000000000000" pitchFamily="2" charset="2"/>
              <a:buChar char="Ø"/>
            </a:pPr>
            <a:r>
              <a:rPr lang="en-GB" altLang="en-US" sz="2400" dirty="0">
                <a:solidFill>
                  <a:schemeClr val="accent2">
                    <a:lumMod val="75000"/>
                  </a:schemeClr>
                </a:solidFill>
              </a:rPr>
              <a:t> C</a:t>
            </a:r>
            <a:r>
              <a:rPr lang="en-GB" altLang="en-US" sz="2400" dirty="0" smtClean="0">
                <a:solidFill>
                  <a:schemeClr val="accent2">
                    <a:lumMod val="75000"/>
                  </a:schemeClr>
                </a:solidFill>
              </a:rPr>
              <a:t>ombination </a:t>
            </a:r>
            <a:r>
              <a:rPr lang="en-GB" altLang="en-US" sz="2400" dirty="0">
                <a:solidFill>
                  <a:schemeClr val="accent2">
                    <a:lumMod val="75000"/>
                  </a:schemeClr>
                </a:solidFill>
              </a:rPr>
              <a:t>of </a:t>
            </a:r>
            <a:r>
              <a:rPr lang="en-GB" altLang="en-US" sz="2400" dirty="0" smtClean="0">
                <a:solidFill>
                  <a:schemeClr val="accent2">
                    <a:lumMod val="75000"/>
                  </a:schemeClr>
                </a:solidFill>
              </a:rPr>
              <a:t>both </a:t>
            </a:r>
            <a:r>
              <a:rPr lang="en-GB" altLang="en-US" sz="2400" dirty="0">
                <a:solidFill>
                  <a:schemeClr val="accent2">
                    <a:lumMod val="75000"/>
                  </a:schemeClr>
                </a:solidFill>
              </a:rPr>
              <a:t>(30%)</a:t>
            </a:r>
            <a:r>
              <a:rPr lang="en-GB" altLang="en-US" sz="1600" dirty="0">
                <a:solidFill>
                  <a:schemeClr val="accent2">
                    <a:lumMod val="75000"/>
                  </a:schemeClr>
                </a:solidFill>
              </a:rPr>
              <a:t> </a:t>
            </a:r>
          </a:p>
          <a:p>
            <a:endParaRPr lang="en-GB" altLang="en-US" sz="2400" dirty="0" smtClean="0"/>
          </a:p>
          <a:p>
            <a:r>
              <a:rPr lang="en-GB" altLang="en-US" sz="2400" dirty="0" err="1" smtClean="0"/>
              <a:t>Bioprosthetic</a:t>
            </a:r>
            <a:r>
              <a:rPr lang="en-GB" altLang="en-US" sz="2400" dirty="0" smtClean="0"/>
              <a:t> valve  </a:t>
            </a:r>
            <a:r>
              <a:rPr lang="en-GB" altLang="en-US" sz="2400" dirty="0"/>
              <a:t>&gt; </a:t>
            </a:r>
            <a:r>
              <a:rPr lang="en-GB" altLang="en-US" sz="2400" dirty="0" smtClean="0"/>
              <a:t>Metallic valve</a:t>
            </a:r>
          </a:p>
          <a:p>
            <a:endParaRPr lang="en-GB" altLang="en-US" sz="2400" dirty="0"/>
          </a:p>
          <a:p>
            <a:r>
              <a:rPr lang="en-GB" altLang="en-US" sz="2400" dirty="0" smtClean="0"/>
              <a:t>m/c/c of </a:t>
            </a:r>
            <a:r>
              <a:rPr lang="en-GB" altLang="en-US" sz="2400" dirty="0"/>
              <a:t>BPV </a:t>
            </a:r>
            <a:r>
              <a:rPr lang="en-GB" altLang="en-US" sz="2400" dirty="0" smtClean="0"/>
              <a:t>Degeneration - valve calcification</a:t>
            </a:r>
          </a:p>
          <a:p>
            <a:pPr lvl="2">
              <a:buFont typeface="Courier New" panose="02070309020205020404" pitchFamily="49" charset="0"/>
              <a:buChar char="o"/>
            </a:pPr>
            <a:r>
              <a:rPr lang="en-GB" altLang="en-US" sz="2400" dirty="0" smtClean="0"/>
              <a:t>Porcine </a:t>
            </a:r>
            <a:r>
              <a:rPr lang="en-GB" altLang="en-US" sz="2400" dirty="0"/>
              <a:t>valve </a:t>
            </a:r>
            <a:r>
              <a:rPr lang="en-GB" altLang="en-US" sz="2400" dirty="0" smtClean="0"/>
              <a:t>: 50% @ 5 </a:t>
            </a:r>
            <a:r>
              <a:rPr lang="en-GB" altLang="en-US" sz="2400" dirty="0" err="1" smtClean="0"/>
              <a:t>yrs</a:t>
            </a:r>
            <a:r>
              <a:rPr lang="en-GB" altLang="en-US" sz="2400" dirty="0" smtClean="0"/>
              <a:t>,  75% @ 8 </a:t>
            </a:r>
            <a:r>
              <a:rPr lang="en-GB" altLang="en-US" sz="2400" dirty="0" err="1" smtClean="0"/>
              <a:t>yrs</a:t>
            </a:r>
            <a:r>
              <a:rPr lang="en-GB" altLang="en-US" sz="2400" dirty="0" smtClean="0"/>
              <a:t> ; leaflet tear </a:t>
            </a:r>
            <a:r>
              <a:rPr lang="en-GB" altLang="en-US" sz="2400" dirty="0" smtClean="0">
                <a:sym typeface="Wingdings" panose="05000000000000000000" pitchFamily="2" charset="2"/>
              </a:rPr>
              <a:t> regurgitation.</a:t>
            </a:r>
            <a:endParaRPr lang="en-GB" altLang="en-US" sz="2400" dirty="0">
              <a:sym typeface="Wingdings" panose="05000000000000000000" pitchFamily="2" charset="2"/>
            </a:endParaRPr>
          </a:p>
          <a:p>
            <a:pPr lvl="2">
              <a:buFont typeface="Courier New" panose="02070309020205020404" pitchFamily="49" charset="0"/>
              <a:buChar char="o"/>
            </a:pPr>
            <a:r>
              <a:rPr lang="en-GB" altLang="en-US" sz="2400" dirty="0" smtClean="0"/>
              <a:t>Bovine : </a:t>
            </a:r>
            <a:r>
              <a:rPr lang="en-GB" altLang="en-US" sz="2400" dirty="0"/>
              <a:t>stenosis &gt; </a:t>
            </a:r>
            <a:r>
              <a:rPr lang="en-GB" altLang="en-US" sz="2400" dirty="0" smtClean="0"/>
              <a:t>regurgitation</a:t>
            </a:r>
          </a:p>
          <a:p>
            <a:pPr lvl="2">
              <a:buFont typeface="Courier New" panose="02070309020205020404" pitchFamily="49" charset="0"/>
              <a:buChar char="o"/>
            </a:pPr>
            <a:r>
              <a:rPr lang="en-GB" altLang="en-US" sz="2400" dirty="0" err="1" smtClean="0"/>
              <a:t>Homografts</a:t>
            </a:r>
            <a:r>
              <a:rPr lang="en-GB" altLang="en-US" sz="2400" dirty="0" smtClean="0"/>
              <a:t> </a:t>
            </a:r>
            <a:r>
              <a:rPr lang="en-GB" altLang="en-US" sz="2400" dirty="0"/>
              <a:t>:  10% to 20</a:t>
            </a:r>
            <a:r>
              <a:rPr lang="en-GB" altLang="en-US" sz="2400" dirty="0" smtClean="0"/>
              <a:t>% @ 10 </a:t>
            </a:r>
            <a:r>
              <a:rPr lang="en-GB" altLang="en-US" sz="2400" dirty="0"/>
              <a:t>to 15 </a:t>
            </a:r>
            <a:r>
              <a:rPr lang="en-GB" altLang="en-US" sz="2400" dirty="0" err="1" smtClean="0"/>
              <a:t>yrs</a:t>
            </a:r>
            <a:endParaRPr lang="en-GB" altLang="en-US" sz="2400" dirty="0"/>
          </a:p>
          <a:p>
            <a:pPr lvl="2">
              <a:buFont typeface="Courier New" panose="02070309020205020404" pitchFamily="49" charset="0"/>
              <a:buChar char="o"/>
            </a:pPr>
            <a:r>
              <a:rPr lang="en-GB" altLang="en-US" sz="2400" dirty="0" err="1" smtClean="0"/>
              <a:t>Heterografts</a:t>
            </a:r>
            <a:r>
              <a:rPr lang="en-GB" altLang="en-US" sz="2400" dirty="0" smtClean="0"/>
              <a:t> : 30</a:t>
            </a:r>
            <a:r>
              <a:rPr lang="en-GB" altLang="en-US" sz="2400" dirty="0"/>
              <a:t>% </a:t>
            </a:r>
            <a:r>
              <a:rPr lang="en-GB" altLang="en-US" sz="2400" dirty="0" smtClean="0"/>
              <a:t>@ 10 to 15 </a:t>
            </a:r>
            <a:r>
              <a:rPr lang="en-GB" altLang="en-US" sz="2400" dirty="0" err="1" smtClean="0"/>
              <a:t>yrs</a:t>
            </a:r>
            <a:endParaRPr lang="en-GB" altLang="en-US" sz="2400" dirty="0" smtClean="0"/>
          </a:p>
        </p:txBody>
      </p:sp>
      <p:sp>
        <p:nvSpPr>
          <p:cNvPr id="4" name="TextBox 3"/>
          <p:cNvSpPr txBox="1"/>
          <p:nvPr/>
        </p:nvSpPr>
        <p:spPr>
          <a:xfrm>
            <a:off x="7823835" y="257175"/>
            <a:ext cx="4294505" cy="1568450"/>
          </a:xfrm>
          <a:prstGeom prst="rect">
            <a:avLst/>
          </a:prstGeom>
          <a:noFill/>
          <a:ln>
            <a:solidFill>
              <a:schemeClr val="accent5"/>
            </a:solidFill>
          </a:ln>
        </p:spPr>
        <p:txBody>
          <a:bodyPr wrap="square" rtlCol="0">
            <a:spAutoFit/>
          </a:bodyPr>
          <a:lstStyle/>
          <a:p>
            <a:r>
              <a:rPr lang="en-GB" altLang="en-US" sz="2400" dirty="0">
                <a:solidFill>
                  <a:schemeClr val="accent1">
                    <a:lumMod val="75000"/>
                  </a:schemeClr>
                </a:solidFill>
              </a:rPr>
              <a:t>Wear &amp; tear</a:t>
            </a:r>
          </a:p>
          <a:p>
            <a:r>
              <a:rPr lang="en-GB" altLang="en-US" sz="2400" dirty="0">
                <a:solidFill>
                  <a:schemeClr val="accent1">
                    <a:lumMod val="75000"/>
                  </a:schemeClr>
                </a:solidFill>
              </a:rPr>
              <a:t>Leaflet disruption</a:t>
            </a:r>
          </a:p>
          <a:p>
            <a:r>
              <a:rPr lang="en-GB" altLang="en-US" sz="2400" dirty="0" smtClean="0">
                <a:solidFill>
                  <a:schemeClr val="accent1">
                    <a:lumMod val="75000"/>
                  </a:schemeClr>
                </a:solidFill>
              </a:rPr>
              <a:t>Leaflet calcification / Fibrosis</a:t>
            </a:r>
            <a:endParaRPr lang="en-GB" altLang="en-US" sz="2400" dirty="0">
              <a:solidFill>
                <a:schemeClr val="accent1">
                  <a:lumMod val="75000"/>
                </a:schemeClr>
              </a:solidFill>
            </a:endParaRPr>
          </a:p>
          <a:p>
            <a:r>
              <a:rPr lang="en-GB" altLang="en-US" sz="2400" dirty="0">
                <a:solidFill>
                  <a:schemeClr val="accent1">
                    <a:lumMod val="75000"/>
                  </a:schemeClr>
                </a:solidFill>
              </a:rPr>
              <a:t>Stent/strut fracture/deformation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356215" cy="1506220"/>
          </a:xfrm>
        </p:spPr>
        <p:txBody>
          <a:bodyPr>
            <a:normAutofit/>
          </a:bodyPr>
          <a:lstStyle/>
          <a:p>
            <a:pPr marL="342900" indent="-342900">
              <a:buFont typeface="Wingdings" panose="05000000000000000000" charset="0"/>
              <a:buChar char="v"/>
            </a:pPr>
            <a:r>
              <a:rPr lang="en-US" sz="2400" u="sng">
                <a:solidFill>
                  <a:schemeClr val="accent5"/>
                </a:solidFill>
                <a:effectLst>
                  <a:outerShdw blurRad="38100" dist="38100" dir="2700000" algn="tl">
                    <a:srgbClr val="000000">
                      <a:alpha val="43137"/>
                    </a:srgbClr>
                  </a:outerShdw>
                </a:effectLst>
                <a:sym typeface="+mn-ea"/>
              </a:rPr>
              <a:t>Doppler velocity index (DVI)</a:t>
            </a:r>
            <a:r>
              <a:rPr lang="en-GB" altLang="en-US" sz="2400" u="sng">
                <a:solidFill>
                  <a:schemeClr val="accent5"/>
                </a:solidFill>
                <a:effectLst>
                  <a:outerShdw blurRad="38100" dist="38100" dir="2700000" algn="tl">
                    <a:srgbClr val="000000">
                      <a:alpha val="43137"/>
                    </a:srgbClr>
                  </a:outerShdw>
                </a:effectLst>
                <a:sym typeface="+mn-ea"/>
              </a:rPr>
              <a:t> -</a:t>
            </a:r>
            <a:r>
              <a:rPr lang="en-US" sz="2400">
                <a:solidFill>
                  <a:schemeClr val="accent5"/>
                </a:solidFill>
                <a:effectLst>
                  <a:outerShdw blurRad="38100" dist="38100" dir="2700000" algn="tl">
                    <a:srgbClr val="000000">
                      <a:alpha val="43137"/>
                    </a:srgbClr>
                  </a:outerShdw>
                </a:effectLst>
                <a:sym typeface="+mn-ea"/>
              </a:rPr>
              <a:t/>
            </a:r>
            <a:br>
              <a:rPr lang="en-US" sz="2400">
                <a:solidFill>
                  <a:schemeClr val="accent5"/>
                </a:solidFill>
                <a:effectLst>
                  <a:outerShdw blurRad="38100" dist="38100" dir="2700000" algn="tl">
                    <a:srgbClr val="000000">
                      <a:alpha val="43137"/>
                    </a:srgbClr>
                  </a:outerShdw>
                </a:effectLst>
                <a:sym typeface="+mn-ea"/>
              </a:rPr>
            </a:br>
            <a:r>
              <a:rPr lang="en-GB" altLang="en-US" sz="2400">
                <a:solidFill>
                  <a:schemeClr val="accent5"/>
                </a:solidFill>
                <a:effectLst>
                  <a:outerShdw blurRad="38100" dist="38100" dir="2700000" algn="tl">
                    <a:srgbClr val="000000">
                      <a:alpha val="43137"/>
                    </a:srgbClr>
                  </a:outerShdw>
                </a:effectLst>
                <a:sym typeface="+mn-ea"/>
              </a:rPr>
              <a:t>	</a:t>
            </a:r>
            <a:endParaRPr lang="en-US" sz="2400">
              <a:effectLst>
                <a:outerShdw blurRad="38100" dist="38100" dir="2700000" algn="tl">
                  <a:srgbClr val="000000">
                    <a:alpha val="43137"/>
                  </a:srgbClr>
                </a:outerShdw>
              </a:effectLst>
              <a:latin typeface="+mn-lt"/>
              <a:cs typeface="+mn-lt"/>
            </a:endParaRPr>
          </a:p>
        </p:txBody>
      </p:sp>
      <p:pic>
        <p:nvPicPr>
          <p:cNvPr id="4" name="Content Placeholder 3"/>
          <p:cNvPicPr>
            <a:picLocks noGrp="1" noChangeAspect="1"/>
          </p:cNvPicPr>
          <p:nvPr>
            <p:ph idx="1"/>
            <p:custDataLst>
              <p:tags r:id="rId1"/>
            </p:custDataLst>
          </p:nvPr>
        </p:nvPicPr>
        <p:blipFill>
          <a:blip r:embed="rId4"/>
          <a:srcRect t="9572"/>
          <a:stretch>
            <a:fillRect/>
          </a:stretch>
        </p:blipFill>
        <p:spPr>
          <a:xfrm>
            <a:off x="1989455" y="1458595"/>
            <a:ext cx="7832725" cy="4575175"/>
          </a:xfrm>
          <a:prstGeom prst="rect">
            <a:avLst/>
          </a:prstGeom>
        </p:spPr>
      </p:pic>
      <p:sp>
        <p:nvSpPr>
          <p:cNvPr id="5" name="Text Box 4"/>
          <p:cNvSpPr txBox="1"/>
          <p:nvPr/>
        </p:nvSpPr>
        <p:spPr>
          <a:xfrm>
            <a:off x="10073005" y="1871345"/>
            <a:ext cx="1853565" cy="1198880"/>
          </a:xfrm>
          <a:prstGeom prst="rect">
            <a:avLst/>
          </a:prstGeom>
          <a:solidFill>
            <a:schemeClr val="bg2"/>
          </a:solidFill>
        </p:spPr>
        <p:txBody>
          <a:bodyPr wrap="square" rtlCol="0">
            <a:spAutoFit/>
          </a:bodyPr>
          <a:lstStyle/>
          <a:p>
            <a:r>
              <a:rPr lang="en-GB" b="1">
                <a:cs typeface="+mn-lt"/>
                <a:sym typeface="+mn-ea"/>
              </a:rPr>
              <a:t>R</a:t>
            </a:r>
            <a:r>
              <a:rPr lang="en-US" b="1">
                <a:cs typeface="+mn-lt"/>
                <a:sym typeface="+mn-ea"/>
              </a:rPr>
              <a:t>atio</a:t>
            </a:r>
            <a:r>
              <a:rPr lang="en-GB" altLang="en-US" b="1">
                <a:cs typeface="+mn-lt"/>
                <a:sym typeface="+mn-ea"/>
              </a:rPr>
              <a:t> </a:t>
            </a:r>
            <a:r>
              <a:rPr lang="en-US" b="1">
                <a:cs typeface="+mn-lt"/>
                <a:sym typeface="+mn-ea"/>
              </a:rPr>
              <a:t>of VTI proximal to the valve to that through the valve</a:t>
            </a:r>
            <a:endParaRPr lang="en-US" b="1"/>
          </a:p>
        </p:txBody>
      </p:sp>
      <p:sp>
        <p:nvSpPr>
          <p:cNvPr id="6" name="Text Box 5"/>
          <p:cNvSpPr txBox="1"/>
          <p:nvPr/>
        </p:nvSpPr>
        <p:spPr>
          <a:xfrm>
            <a:off x="10147300" y="3908425"/>
            <a:ext cx="1800225" cy="1017270"/>
          </a:xfrm>
          <a:prstGeom prst="rect">
            <a:avLst/>
          </a:prstGeom>
          <a:solidFill>
            <a:schemeClr val="bg2"/>
          </a:solidFill>
        </p:spPr>
        <p:txBody>
          <a:bodyPr wrap="square" rtlCol="0">
            <a:noAutofit/>
          </a:bodyPr>
          <a:lstStyle/>
          <a:p>
            <a:r>
              <a:rPr lang="en-GB" altLang="en-US" b="1">
                <a:solidFill>
                  <a:schemeClr val="tx1"/>
                </a:solidFill>
                <a:effectLst/>
              </a:rPr>
              <a:t>Ratio of VTI through PrMV to that of LVOT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9440"/>
            <a:ext cx="10227945" cy="697865"/>
          </a:xfrm>
        </p:spPr>
        <p:txBody>
          <a:bodyPr/>
          <a:lstStyle/>
          <a:p>
            <a:pPr marL="0" indent="0">
              <a:buFont typeface="Wingdings" panose="05000000000000000000" charset="0"/>
            </a:pPr>
            <a:r>
              <a:rPr lang="en-GB" altLang="en-US" sz="2400" b="1">
                <a:solidFill>
                  <a:schemeClr val="accent5"/>
                </a:solidFill>
                <a:sym typeface="+mn-ea"/>
              </a:rPr>
              <a:t> </a:t>
            </a:r>
          </a:p>
        </p:txBody>
      </p:sp>
      <p:sp>
        <p:nvSpPr>
          <p:cNvPr id="3" name="Content Placeholder 2"/>
          <p:cNvSpPr>
            <a:spLocks noGrp="1"/>
          </p:cNvSpPr>
          <p:nvPr>
            <p:ph idx="1"/>
          </p:nvPr>
        </p:nvSpPr>
        <p:spPr/>
        <p:txBody>
          <a:bodyPr>
            <a:normAutofit lnSpcReduction="10000"/>
          </a:bodyPr>
          <a:lstStyle/>
          <a:p>
            <a:r>
              <a:rPr lang="en-US" sz="2400"/>
              <a:t>A DVI </a:t>
            </a:r>
            <a:r>
              <a:rPr lang="en-GB" altLang="en-US" sz="2400" u="sng"/>
              <a:t>&lt;</a:t>
            </a:r>
            <a:r>
              <a:rPr lang="en-US" sz="2400"/>
              <a:t>0.35 is associated with adverse</a:t>
            </a:r>
            <a:r>
              <a:rPr lang="en-GB" altLang="en-US" sz="2400"/>
              <a:t> </a:t>
            </a:r>
            <a:r>
              <a:rPr lang="en-US" sz="2400"/>
              <a:t>outcomes for SAVR but not TAVI</a:t>
            </a:r>
          </a:p>
          <a:p>
            <a:r>
              <a:rPr lang="en-GB" altLang="en-US" sz="2400"/>
              <a:t>M</a:t>
            </a:r>
            <a:r>
              <a:rPr lang="en-US" sz="2400"/>
              <a:t>itral valves</a:t>
            </a:r>
            <a:r>
              <a:rPr lang="en-GB" altLang="en-US" sz="2400"/>
              <a:t> : A</a:t>
            </a:r>
            <a:r>
              <a:rPr lang="en-US" sz="2400"/>
              <a:t>lso</a:t>
            </a:r>
            <a:r>
              <a:rPr lang="en-GB" altLang="en-US" sz="2400"/>
              <a:t> </a:t>
            </a:r>
            <a:r>
              <a:rPr lang="en-US" sz="2400"/>
              <a:t>helpful in detecting significant MR</a:t>
            </a:r>
            <a:r>
              <a:rPr lang="en-GB" altLang="en-US" sz="2400"/>
              <a:t>   </a:t>
            </a:r>
          </a:p>
          <a:p>
            <a:pPr marL="457200" lvl="1" indent="457200">
              <a:buNone/>
            </a:pPr>
            <a:r>
              <a:rPr lang="en-GB" altLang="en-US" sz="2400"/>
              <a:t>(</a:t>
            </a:r>
            <a:r>
              <a:rPr lang="en-US" sz="2400"/>
              <a:t>flow velocity</a:t>
            </a:r>
            <a:r>
              <a:rPr lang="en-GB" altLang="en-US" sz="2400"/>
              <a:t> </a:t>
            </a:r>
            <a:r>
              <a:rPr lang="en-US" sz="2400"/>
              <a:t>increases through the mitral valve and decreases in the LVOT</a:t>
            </a:r>
            <a:r>
              <a:rPr lang="en-GB" altLang="en-US" sz="2400"/>
              <a:t>)</a:t>
            </a:r>
            <a:endParaRPr lang="en-US" sz="2400"/>
          </a:p>
          <a:p>
            <a:endParaRPr lang="en-US" sz="2400"/>
          </a:p>
          <a:p>
            <a:r>
              <a:rPr lang="en-IN" sz="2400" dirty="0">
                <a:solidFill>
                  <a:srgbClr val="7030A0"/>
                </a:solidFill>
                <a:sym typeface="+mn-ea"/>
              </a:rPr>
              <a:t>DVI had a </a:t>
            </a:r>
            <a:r>
              <a:rPr lang="en-IN" sz="2400" dirty="0" smtClean="0">
                <a:solidFill>
                  <a:srgbClr val="7030A0"/>
                </a:solidFill>
                <a:sym typeface="+mn-ea"/>
              </a:rPr>
              <a:t>sensitivity, specificity, positive </a:t>
            </a:r>
            <a:r>
              <a:rPr lang="en-GB" altLang="en-IN" sz="2400" dirty="0" smtClean="0">
                <a:solidFill>
                  <a:srgbClr val="7030A0"/>
                </a:solidFill>
                <a:sym typeface="+mn-ea"/>
              </a:rPr>
              <a:t>&amp;</a:t>
            </a:r>
            <a:r>
              <a:rPr lang="en-IN" sz="2400" dirty="0">
                <a:solidFill>
                  <a:srgbClr val="7030A0"/>
                </a:solidFill>
                <a:sym typeface="+mn-ea"/>
              </a:rPr>
              <a:t> negative predictive values</a:t>
            </a:r>
            <a:r>
              <a:rPr lang="en-GB" altLang="en-IN" sz="2400" dirty="0">
                <a:solidFill>
                  <a:srgbClr val="7030A0"/>
                </a:solidFill>
                <a:sym typeface="+mn-ea"/>
              </a:rPr>
              <a:t> &amp;</a:t>
            </a:r>
            <a:r>
              <a:rPr lang="en-IN" sz="2400" dirty="0">
                <a:solidFill>
                  <a:srgbClr val="7030A0"/>
                </a:solidFill>
                <a:sym typeface="+mn-ea"/>
              </a:rPr>
              <a:t> accuracy of 59%, 100%, 100%, 88% and 90%, </a:t>
            </a:r>
            <a:r>
              <a:rPr lang="en-IN" sz="2400" dirty="0" smtClean="0">
                <a:solidFill>
                  <a:srgbClr val="7030A0"/>
                </a:solidFill>
                <a:sym typeface="+mn-ea"/>
              </a:rPr>
              <a:t>respectively for valve dysfunction</a:t>
            </a:r>
            <a:endParaRPr lang="en-GB" altLang="en-US" sz="2400"/>
          </a:p>
          <a:p>
            <a:endParaRPr lang="en-GB" altLang="en-US" sz="2400"/>
          </a:p>
          <a:p>
            <a:r>
              <a:rPr lang="en-GB" altLang="en-US" sz="2400"/>
              <a:t>M</a:t>
            </a:r>
            <a:r>
              <a:rPr lang="en-US" sz="2400"/>
              <a:t>ay be applied to prosthetic pulmonary valves </a:t>
            </a:r>
            <a:r>
              <a:rPr lang="en-GB" altLang="en-US" sz="2400"/>
              <a:t>&amp;</a:t>
            </a:r>
            <a:r>
              <a:rPr lang="en-US" sz="2400"/>
              <a:t> TV, but more validation is needed</a:t>
            </a:r>
          </a:p>
          <a:p>
            <a:endParaRPr lang="en-GB" altLang="en-US" sz="2400"/>
          </a:p>
          <a:p>
            <a:pPr marL="0" indent="0">
              <a:buNone/>
            </a:pPr>
            <a:r>
              <a:rPr lang="en-GB" altLang="en-US" sz="2400"/>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40745" cy="1038225"/>
          </a:xfrm>
        </p:spPr>
        <p:txBody>
          <a:bodyPr/>
          <a:lstStyle/>
          <a:p>
            <a:pPr marL="342900" indent="-342900">
              <a:buFont typeface="Wingdings" panose="05000000000000000000" charset="0"/>
              <a:buChar char="v"/>
            </a:pPr>
            <a:r>
              <a:rPr lang="en-GB" altLang="en-US" sz="2800" u="sng">
                <a:solidFill>
                  <a:schemeClr val="accent5"/>
                </a:solidFill>
                <a:effectLst/>
                <a:latin typeface="+mn-lt"/>
                <a:cs typeface="+mn-lt"/>
              </a:rPr>
              <a:t> </a:t>
            </a:r>
            <a:r>
              <a:rPr lang="en-US" sz="2800" u="sng">
                <a:solidFill>
                  <a:schemeClr val="accent5"/>
                </a:solidFill>
                <a:effectLst/>
                <a:latin typeface="+mn-lt"/>
                <a:cs typeface="+mn-lt"/>
              </a:rPr>
              <a:t>Pressure Recovery: Hemodynamic Conditions </a:t>
            </a:r>
            <a:r>
              <a:rPr lang="en-GB" altLang="en-US" sz="2800" u="sng">
                <a:solidFill>
                  <a:schemeClr val="accent5"/>
                </a:solidFill>
                <a:effectLst/>
                <a:latin typeface="+mn-lt"/>
                <a:cs typeface="+mn-lt"/>
              </a:rPr>
              <a:t>&amp; </a:t>
            </a:r>
            <a:r>
              <a:rPr lang="en-US" sz="2800" u="sng">
                <a:solidFill>
                  <a:schemeClr val="accent5"/>
                </a:solidFill>
                <a:effectLst/>
                <a:latin typeface="+mn-lt"/>
                <a:cs typeface="+mn-lt"/>
              </a:rPr>
              <a:t>Clinical Implications</a:t>
            </a:r>
          </a:p>
        </p:txBody>
      </p:sp>
      <p:sp>
        <p:nvSpPr>
          <p:cNvPr id="3" name="Content Placeholder 2"/>
          <p:cNvSpPr>
            <a:spLocks noGrp="1"/>
          </p:cNvSpPr>
          <p:nvPr>
            <p:ph sz="half" idx="1"/>
          </p:nvPr>
        </p:nvSpPr>
        <p:spPr>
          <a:xfrm>
            <a:off x="838200" y="1403350"/>
            <a:ext cx="6671945" cy="4773930"/>
          </a:xfrm>
        </p:spPr>
        <p:txBody>
          <a:bodyPr>
            <a:normAutofit fontScale="90000" lnSpcReduction="10000"/>
          </a:bodyPr>
          <a:lstStyle/>
          <a:p>
            <a:r>
              <a:rPr lang="en-GB" altLang="en-US" sz="2400">
                <a:sym typeface="+mn-ea"/>
              </a:rPr>
              <a:t>The difference between the exit pressure and the pressure at the vena contracta</a:t>
            </a:r>
            <a:endParaRPr lang="en-GB" altLang="en-US" sz="2400"/>
          </a:p>
          <a:p>
            <a:endParaRPr lang="en-GB" altLang="en-US" sz="2400">
              <a:sym typeface="+mn-ea"/>
            </a:endParaRPr>
          </a:p>
          <a:p>
            <a:r>
              <a:rPr lang="en-GB" altLang="en-US" sz="2400">
                <a:sym typeface="+mn-ea"/>
              </a:rPr>
              <a:t>A</a:t>
            </a:r>
            <a:r>
              <a:rPr lang="en-US" sz="2400">
                <a:sym typeface="+mn-ea"/>
              </a:rPr>
              <a:t>s flow expands into the wider</a:t>
            </a:r>
            <a:r>
              <a:rPr lang="en-GB" altLang="en-US" sz="2400">
                <a:sym typeface="+mn-ea"/>
              </a:rPr>
              <a:t> </a:t>
            </a:r>
            <a:r>
              <a:rPr lang="en-US" sz="2400">
                <a:sym typeface="+mn-ea"/>
              </a:rPr>
              <a:t>lumen beyond a valve, velocity </a:t>
            </a:r>
            <a:r>
              <a:rPr lang="en-GB" altLang="en-US" sz="2400">
                <a:sym typeface="+mn-ea"/>
              </a:rPr>
              <a:t>&amp;</a:t>
            </a:r>
            <a:r>
              <a:rPr lang="en-US" sz="2400">
                <a:sym typeface="+mn-ea"/>
              </a:rPr>
              <a:t> kinetic energy decrease </a:t>
            </a:r>
            <a:r>
              <a:rPr lang="en-GB" altLang="en-US" sz="2400">
                <a:sym typeface="+mn-ea"/>
              </a:rPr>
              <a:t>&amp;</a:t>
            </a:r>
            <a:r>
              <a:rPr lang="en-US" sz="2400">
                <a:sym typeface="+mn-ea"/>
              </a:rPr>
              <a:t> pressure recovers. </a:t>
            </a:r>
            <a:endParaRPr lang="en-GB" altLang="en-US" sz="2400"/>
          </a:p>
          <a:p>
            <a:endParaRPr lang="en-GB" altLang="en-US" sz="2400"/>
          </a:p>
          <a:p>
            <a:r>
              <a:rPr lang="en-GB" altLang="en-US" sz="2400"/>
              <a:t>T</a:t>
            </a:r>
            <a:r>
              <a:rPr lang="en-US" sz="2400"/>
              <a:t>h</a:t>
            </a:r>
            <a:r>
              <a:rPr lang="en-GB" altLang="en-US" sz="2400"/>
              <a:t>is</a:t>
            </a:r>
            <a:r>
              <a:rPr lang="en-US" sz="2400"/>
              <a:t> phenomenon </a:t>
            </a:r>
            <a:r>
              <a:rPr lang="en-GB" altLang="en-US" sz="2400"/>
              <a:t>c</a:t>
            </a:r>
            <a:r>
              <a:rPr lang="en-US" sz="2400"/>
              <a:t>an occur</a:t>
            </a:r>
            <a:r>
              <a:rPr lang="en-GB" altLang="en-US" sz="2400"/>
              <a:t> </a:t>
            </a:r>
            <a:r>
              <a:rPr lang="en-US" sz="2400"/>
              <a:t>in two regions  </a:t>
            </a:r>
          </a:p>
          <a:p>
            <a:pPr marL="457200" lvl="1" indent="0">
              <a:buNone/>
            </a:pPr>
            <a:r>
              <a:rPr lang="en-US" sz="2400">
                <a:solidFill>
                  <a:schemeClr val="accent5"/>
                </a:solidFill>
              </a:rPr>
              <a:t>(1) </a:t>
            </a:r>
            <a:r>
              <a:rPr lang="en-GB" altLang="en-US" sz="2400">
                <a:solidFill>
                  <a:schemeClr val="accent5"/>
                </a:solidFill>
              </a:rPr>
              <a:t>D</a:t>
            </a:r>
            <a:r>
              <a:rPr lang="en-US" sz="2400">
                <a:solidFill>
                  <a:schemeClr val="accent5"/>
                </a:solidFill>
              </a:rPr>
              <a:t>ownstream from a prosthetic valve</a:t>
            </a:r>
          </a:p>
          <a:p>
            <a:pPr marL="457200" lvl="1" indent="0">
              <a:buNone/>
            </a:pPr>
            <a:r>
              <a:rPr lang="en-US" sz="2400">
                <a:solidFill>
                  <a:schemeClr val="accent5"/>
                </a:solidFill>
              </a:rPr>
              <a:t>(2) </a:t>
            </a:r>
            <a:r>
              <a:rPr lang="en-GB" altLang="en-US" sz="2400">
                <a:solidFill>
                  <a:schemeClr val="accent5"/>
                </a:solidFill>
              </a:rPr>
              <a:t>W</a:t>
            </a:r>
            <a:r>
              <a:rPr lang="en-US" sz="2400">
                <a:solidFill>
                  <a:schemeClr val="accent5"/>
                </a:solidFill>
              </a:rPr>
              <a:t>ithin </a:t>
            </a:r>
            <a:r>
              <a:rPr lang="en-GB" altLang="en-US" sz="2400">
                <a:solidFill>
                  <a:schemeClr val="accent5"/>
                </a:solidFill>
              </a:rPr>
              <a:t>the</a:t>
            </a:r>
            <a:r>
              <a:rPr lang="en-US" sz="2400">
                <a:solidFill>
                  <a:schemeClr val="accent5"/>
                </a:solidFill>
              </a:rPr>
              <a:t> prosthetic valves</a:t>
            </a:r>
            <a:r>
              <a:rPr lang="en-GB" altLang="en-US" sz="2400">
                <a:solidFill>
                  <a:schemeClr val="accent5"/>
                </a:solidFill>
              </a:rPr>
              <a:t> : </a:t>
            </a:r>
            <a:r>
              <a:rPr lang="en-US" sz="2400">
                <a:solidFill>
                  <a:schemeClr val="accent5"/>
                </a:solidFill>
              </a:rPr>
              <a:t> bileaflet or caged-ball</a:t>
            </a:r>
            <a:r>
              <a:rPr lang="en-GB" altLang="en-US" sz="2400">
                <a:solidFill>
                  <a:schemeClr val="accent5"/>
                </a:solidFill>
              </a:rPr>
              <a:t> </a:t>
            </a:r>
            <a:r>
              <a:rPr lang="en-US" sz="2400">
                <a:solidFill>
                  <a:schemeClr val="accent5"/>
                </a:solidFill>
              </a:rPr>
              <a:t>valves</a:t>
            </a:r>
            <a:endParaRPr lang="en-US" sz="2400"/>
          </a:p>
          <a:p>
            <a:pPr marL="0" indent="0">
              <a:buNone/>
            </a:pPr>
            <a:endParaRPr lang="en-US" sz="2400">
              <a:highlight>
                <a:srgbClr val="FFFF00"/>
              </a:highlight>
            </a:endParaRPr>
          </a:p>
          <a:p>
            <a:r>
              <a:rPr lang="en-US" sz="2400">
                <a:highlight>
                  <a:srgbClr val="FFFF00"/>
                </a:highlight>
              </a:rPr>
              <a:t>The magnitude of</a:t>
            </a:r>
            <a:r>
              <a:rPr lang="en-GB" altLang="en-US" sz="2400">
                <a:highlight>
                  <a:srgbClr val="FFFF00"/>
                </a:highlight>
              </a:rPr>
              <a:t> </a:t>
            </a:r>
            <a:r>
              <a:rPr lang="en-US" sz="2400">
                <a:highlight>
                  <a:srgbClr val="FFFF00"/>
                </a:highlight>
              </a:rPr>
              <a:t>this discordance is usually small,</a:t>
            </a:r>
          </a:p>
          <a:p>
            <a:pPr marL="0" indent="0">
              <a:buNone/>
            </a:pPr>
            <a:r>
              <a:rPr lang="en-US" sz="2400"/>
              <a:t> </a:t>
            </a:r>
            <a:r>
              <a:rPr lang="en-GB" altLang="en-US" sz="2400"/>
              <a:t>  </a:t>
            </a:r>
            <a:r>
              <a:rPr lang="en-US" sz="2400">
                <a:highlight>
                  <a:srgbClr val="FFFF00"/>
                </a:highlight>
              </a:rPr>
              <a:t> except in patients with aorta</a:t>
            </a:r>
            <a:r>
              <a:rPr lang="en-GB" altLang="en-US" sz="2400">
                <a:highlight>
                  <a:srgbClr val="FFFF00"/>
                </a:highlight>
              </a:rPr>
              <a:t> </a:t>
            </a:r>
            <a:r>
              <a:rPr lang="en-US" sz="2400">
                <a:highlight>
                  <a:srgbClr val="FFFF00"/>
                </a:highlight>
              </a:rPr>
              <a:t>&lt;3 cm</a:t>
            </a:r>
            <a:r>
              <a:rPr lang="en-GB" altLang="en-US" sz="2400">
                <a:highlight>
                  <a:srgbClr val="FFFF00"/>
                </a:highlight>
              </a:rPr>
              <a:t> </a:t>
            </a:r>
            <a:r>
              <a:rPr lang="en-US" sz="2400">
                <a:highlight>
                  <a:srgbClr val="FFFF00"/>
                </a:highlight>
              </a:rPr>
              <a:t>in diameter</a:t>
            </a:r>
          </a:p>
        </p:txBody>
      </p:sp>
      <p:pic>
        <p:nvPicPr>
          <p:cNvPr id="4" name="Content Placeholder 3"/>
          <p:cNvPicPr>
            <a:picLocks noGrp="1" noChangeAspect="1"/>
          </p:cNvPicPr>
          <p:nvPr>
            <p:ph sz="half" idx="2"/>
            <p:custDataLst>
              <p:tags r:id="rId1"/>
            </p:custDataLst>
          </p:nvPr>
        </p:nvPicPr>
        <p:blipFill>
          <a:blip r:embed="rId4" cstate="print"/>
          <a:stretch>
            <a:fillRect/>
          </a:stretch>
        </p:blipFill>
        <p:spPr>
          <a:xfrm>
            <a:off x="7854950" y="1403350"/>
            <a:ext cx="4023995" cy="366014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Font typeface="Wingdings" panose="05000000000000000000" charset="0"/>
              <a:buChar char="v"/>
            </a:pPr>
            <a:r>
              <a:rPr lang="en-GB" altLang="en-US" sz="2400">
                <a:solidFill>
                  <a:schemeClr val="accent5"/>
                </a:solidFill>
                <a:sym typeface="+mn-ea"/>
              </a:rPr>
              <a:t> F</a:t>
            </a:r>
            <a:r>
              <a:rPr lang="en-US" sz="2400">
                <a:solidFill>
                  <a:schemeClr val="accent5"/>
                </a:solidFill>
                <a:sym typeface="+mn-ea"/>
              </a:rPr>
              <a:t>actors influenc</a:t>
            </a:r>
            <a:r>
              <a:rPr lang="en-GB" altLang="en-US" sz="2400">
                <a:solidFill>
                  <a:schemeClr val="accent5"/>
                </a:solidFill>
                <a:sym typeface="+mn-ea"/>
              </a:rPr>
              <a:t>ing</a:t>
            </a:r>
            <a:r>
              <a:rPr lang="en-US" sz="2400">
                <a:solidFill>
                  <a:schemeClr val="accent5"/>
                </a:solidFill>
                <a:sym typeface="+mn-ea"/>
              </a:rPr>
              <a:t> the magnitude of pressure recovery</a:t>
            </a:r>
          </a:p>
          <a:p>
            <a:pPr>
              <a:buFont typeface="Wingdings" panose="05000000000000000000" charset="0"/>
              <a:buChar char="v"/>
            </a:pPr>
            <a:endParaRPr lang="en-US" sz="2400">
              <a:sym typeface="+mn-ea"/>
            </a:endParaRPr>
          </a:p>
          <a:p>
            <a:r>
              <a:rPr lang="en-GB" altLang="en-US" sz="2400">
                <a:sym typeface="+mn-ea"/>
              </a:rPr>
              <a:t>F</a:t>
            </a:r>
            <a:r>
              <a:rPr lang="en-US" sz="2400">
                <a:sym typeface="+mn-ea"/>
              </a:rPr>
              <a:t>low</a:t>
            </a:r>
            <a:r>
              <a:rPr lang="en-GB" altLang="en-US" sz="2400">
                <a:sym typeface="+mn-ea"/>
              </a:rPr>
              <a:t> </a:t>
            </a:r>
            <a:r>
              <a:rPr lang="en-US" sz="2400">
                <a:sym typeface="+mn-ea"/>
              </a:rPr>
              <a:t>profile</a:t>
            </a:r>
          </a:p>
          <a:p>
            <a:r>
              <a:rPr lang="en-GB" altLang="en-US" sz="2400">
                <a:sym typeface="+mn-ea"/>
              </a:rPr>
              <a:t>F</a:t>
            </a:r>
            <a:r>
              <a:rPr lang="en-US" sz="2400">
                <a:sym typeface="+mn-ea"/>
              </a:rPr>
              <a:t>low rate</a:t>
            </a:r>
          </a:p>
          <a:p>
            <a:r>
              <a:rPr lang="en-GB" altLang="en-US" sz="2400">
                <a:sym typeface="+mn-ea"/>
              </a:rPr>
              <a:t>EOA, S</a:t>
            </a:r>
            <a:r>
              <a:rPr lang="en-US" sz="2400">
                <a:sym typeface="+mn-ea"/>
              </a:rPr>
              <a:t>ize of the downstream chamber</a:t>
            </a:r>
          </a:p>
          <a:p>
            <a:r>
              <a:rPr lang="en-GB" altLang="en-US" sz="2400">
                <a:sym typeface="+mn-ea"/>
              </a:rPr>
              <a:t>S</a:t>
            </a:r>
            <a:r>
              <a:rPr lang="en-US" sz="2400">
                <a:sym typeface="+mn-ea"/>
              </a:rPr>
              <a:t>implification</a:t>
            </a:r>
            <a:r>
              <a:rPr lang="en-GB" altLang="en-US" sz="2400">
                <a:sym typeface="+mn-ea"/>
              </a:rPr>
              <a:t> </a:t>
            </a:r>
            <a:r>
              <a:rPr lang="en-US" sz="2400">
                <a:sym typeface="+mn-ea"/>
              </a:rPr>
              <a:t>of the Bernoulli equation</a:t>
            </a:r>
            <a:r>
              <a:rPr lang="en-GB" altLang="en-US" sz="2400">
                <a:sym typeface="+mn-ea"/>
              </a:rPr>
              <a:t> -</a:t>
            </a:r>
            <a:r>
              <a:rPr lang="en-US" sz="2400">
                <a:sym typeface="+mn-ea"/>
              </a:rPr>
              <a:t> lead to higher gradients with</a:t>
            </a:r>
            <a:r>
              <a:rPr lang="en-GB" altLang="en-US" sz="2400">
                <a:sym typeface="+mn-ea"/>
              </a:rPr>
              <a:t> </a:t>
            </a:r>
            <a:r>
              <a:rPr lang="en-US" sz="2400">
                <a:sym typeface="+mn-ea"/>
              </a:rPr>
              <a:t>Doppler </a:t>
            </a:r>
            <a:r>
              <a:rPr lang="en-GB" altLang="en-US" sz="2400">
                <a:sym typeface="+mn-ea"/>
              </a:rPr>
              <a:t>(</a:t>
            </a:r>
            <a:r>
              <a:rPr lang="en-US" sz="2400">
                <a:sym typeface="+mn-ea"/>
              </a:rPr>
              <a:t>compared with invasive </a:t>
            </a:r>
            <a:r>
              <a:rPr lang="en-GB" altLang="en-US" sz="2400">
                <a:sym typeface="+mn-ea"/>
              </a:rPr>
              <a:t>m</a:t>
            </a:r>
            <a:r>
              <a:rPr lang="en-US" sz="2400">
                <a:sym typeface="+mn-ea"/>
              </a:rPr>
              <a:t>easurements</a:t>
            </a:r>
            <a:r>
              <a:rPr lang="en-GB" altLang="en-US" sz="2400">
                <a:sym typeface="+mn-ea"/>
              </a:rPr>
              <a:t>)</a:t>
            </a:r>
            <a:endParaRPr lang="en-US" sz="2400"/>
          </a:p>
          <a:p>
            <a:endParaRPr lang="en-US" sz="24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custDataLst>
              <p:tags r:id="rId1"/>
            </p:custDataLst>
          </p:nvPr>
        </p:nvPicPr>
        <p:blipFill>
          <a:blip r:embed="rId4"/>
          <a:stretch>
            <a:fillRect/>
          </a:stretch>
        </p:blipFill>
        <p:spPr>
          <a:xfrm>
            <a:off x="1020445" y="1372870"/>
            <a:ext cx="9976485" cy="435165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a:sym typeface="+mn-ea"/>
              </a:rPr>
              <a:t>In bileaflet valves, the smaller central orifice gives rise to a</a:t>
            </a:r>
            <a:r>
              <a:rPr lang="en-GB" altLang="en-US" sz="2400">
                <a:sym typeface="+mn-ea"/>
              </a:rPr>
              <a:t> </a:t>
            </a:r>
            <a:r>
              <a:rPr lang="en-US" sz="2400">
                <a:sym typeface="+mn-ea"/>
              </a:rPr>
              <a:t>high-velocity jet that corresponds to a localized pressure drop</a:t>
            </a:r>
            <a:r>
              <a:rPr lang="en-GB" altLang="en-US" sz="2400">
                <a:sym typeface="+mn-ea"/>
              </a:rPr>
              <a:t>. </a:t>
            </a:r>
          </a:p>
          <a:p>
            <a:r>
              <a:rPr lang="en-GB" altLang="en-US" sz="2400">
                <a:sym typeface="+mn-ea"/>
              </a:rPr>
              <a:t>It</a:t>
            </a:r>
            <a:r>
              <a:rPr lang="en-US" sz="2400">
                <a:sym typeface="+mn-ea"/>
              </a:rPr>
              <a:t> normalizes once the central flow reunites with flows originating from the</a:t>
            </a:r>
            <a:r>
              <a:rPr lang="en-GB" altLang="en-US" sz="2400">
                <a:sym typeface="+mn-ea"/>
              </a:rPr>
              <a:t> </a:t>
            </a:r>
            <a:r>
              <a:rPr lang="en-US" sz="2400">
                <a:sym typeface="+mn-ea"/>
              </a:rPr>
              <a:t>two larger lateral orifice</a:t>
            </a:r>
            <a:r>
              <a:rPr lang="en-GB" altLang="en-US" sz="2400">
                <a:sym typeface="+mn-ea"/>
              </a:rPr>
              <a:t>s</a:t>
            </a:r>
          </a:p>
          <a:p>
            <a:endParaRPr lang="en-US" sz="2400"/>
          </a:p>
          <a:p>
            <a:pPr marL="0" indent="0">
              <a:buNone/>
            </a:pPr>
            <a:r>
              <a:rPr lang="en-US" sz="2400">
                <a:highlight>
                  <a:srgbClr val="FFFF00"/>
                </a:highlight>
                <a:sym typeface="+mn-ea"/>
              </a:rPr>
              <a:t>CW Doppler recording often includes</a:t>
            </a:r>
            <a:r>
              <a:rPr lang="en-GB" altLang="en-US" sz="2400">
                <a:highlight>
                  <a:srgbClr val="FFFF00"/>
                </a:highlight>
                <a:sym typeface="+mn-ea"/>
              </a:rPr>
              <a:t> </a:t>
            </a:r>
            <a:r>
              <a:rPr lang="en-US" sz="2400">
                <a:highlight>
                  <a:srgbClr val="FFFF00"/>
                </a:highlight>
                <a:sym typeface="+mn-ea"/>
              </a:rPr>
              <a:t>this high-velocity jet</a:t>
            </a:r>
            <a:r>
              <a:rPr lang="en-GB" altLang="en-US" sz="2400">
                <a:highlight>
                  <a:srgbClr val="FFFF00"/>
                </a:highlight>
                <a:sym typeface="+mn-ea"/>
              </a:rPr>
              <a:t> --&gt; </a:t>
            </a:r>
            <a:r>
              <a:rPr lang="en-US" sz="2400">
                <a:highlight>
                  <a:srgbClr val="FFFF00"/>
                </a:highlight>
                <a:sym typeface="+mn-ea"/>
              </a:rPr>
              <a:t>overestimation of </a:t>
            </a:r>
          </a:p>
          <a:p>
            <a:pPr marL="0" indent="0" algn="ctr">
              <a:buNone/>
            </a:pPr>
            <a:r>
              <a:rPr lang="en-US" sz="2400">
                <a:highlight>
                  <a:srgbClr val="FFFF00"/>
                </a:highlight>
                <a:sym typeface="+mn-ea"/>
              </a:rPr>
              <a:t>gradients </a:t>
            </a:r>
            <a:r>
              <a:rPr lang="en-GB" altLang="en-US" sz="2400">
                <a:highlight>
                  <a:srgbClr val="FFFF00"/>
                </a:highlight>
                <a:sym typeface="+mn-ea"/>
              </a:rPr>
              <a:t>(upto 30% or more) &amp;</a:t>
            </a:r>
            <a:r>
              <a:rPr lang="en-US" sz="2400">
                <a:highlight>
                  <a:srgbClr val="FFFF00"/>
                </a:highlight>
                <a:sym typeface="+mn-ea"/>
              </a:rPr>
              <a:t> underestimation of EOA</a:t>
            </a:r>
          </a:p>
          <a:p>
            <a:pPr marL="0" indent="0">
              <a:buNone/>
            </a:pPr>
            <a:r>
              <a:rPr lang="en-US" sz="2400">
                <a:sym typeface="+mn-ea"/>
              </a:rPr>
              <a:t> </a:t>
            </a:r>
            <a:endParaRPr lang="en-GB" altLang="en-US" sz="2400">
              <a:sym typeface="+mn-ea"/>
            </a:endParaRPr>
          </a:p>
          <a:p>
            <a:r>
              <a:rPr lang="en-GB" altLang="en-US" sz="2400">
                <a:sym typeface="+mn-ea"/>
              </a:rPr>
              <a:t>In PrMV d</a:t>
            </a:r>
            <a:r>
              <a:rPr lang="en-US" sz="2400">
                <a:sym typeface="+mn-ea"/>
              </a:rPr>
              <a:t>ifferentiation of central from lateral orifice jets is possible</a:t>
            </a:r>
            <a:r>
              <a:rPr lang="en-GB" altLang="en-US" sz="2400">
                <a:sym typeface="+mn-ea"/>
              </a:rPr>
              <a:t> </a:t>
            </a:r>
            <a:r>
              <a:rPr lang="en-GB" sz="2400">
                <a:sym typeface="+mn-ea"/>
              </a:rPr>
              <a:t>with </a:t>
            </a:r>
            <a:r>
              <a:rPr lang="en-US" sz="2400">
                <a:sym typeface="+mn-ea"/>
              </a:rPr>
              <a:t>TEE</a:t>
            </a:r>
            <a:r>
              <a:rPr lang="en-GB" altLang="en-US" sz="2400">
                <a:sym typeface="+mn-ea"/>
              </a:rPr>
              <a:t>.</a:t>
            </a:r>
            <a:endParaRPr lang="en-US" sz="2400"/>
          </a:p>
          <a:p>
            <a:endParaRPr lang="en-US" sz="24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 </a:t>
            </a:r>
          </a:p>
        </p:txBody>
      </p:sp>
      <p:pic>
        <p:nvPicPr>
          <p:cNvPr id="4" name="Content Placeholder 3"/>
          <p:cNvPicPr>
            <a:picLocks noGrp="1" noChangeAspect="1"/>
          </p:cNvPicPr>
          <p:nvPr>
            <p:ph idx="1"/>
            <p:custDataLst>
              <p:tags r:id="rId1"/>
            </p:custDataLst>
          </p:nvPr>
        </p:nvPicPr>
        <p:blipFill>
          <a:blip r:embed="rId3"/>
          <a:stretch>
            <a:fillRect/>
          </a:stretch>
        </p:blipFill>
        <p:spPr>
          <a:xfrm>
            <a:off x="2369820" y="883285"/>
            <a:ext cx="7988935" cy="5090795"/>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 </a:t>
            </a:r>
          </a:p>
        </p:txBody>
      </p:sp>
      <p:sp>
        <p:nvSpPr>
          <p:cNvPr id="3" name="Content Placeholder 2"/>
          <p:cNvSpPr>
            <a:spLocks noGrp="1"/>
          </p:cNvSpPr>
          <p:nvPr>
            <p:ph idx="1"/>
          </p:nvPr>
        </p:nvSpPr>
        <p:spPr>
          <a:xfrm>
            <a:off x="838200" y="984885"/>
            <a:ext cx="10515600" cy="5192395"/>
          </a:xfrm>
        </p:spPr>
        <p:txBody>
          <a:bodyPr>
            <a:noAutofit/>
          </a:bodyPr>
          <a:lstStyle/>
          <a:p>
            <a:r>
              <a:rPr lang="en-US" sz="2400"/>
              <a:t>The effect of</a:t>
            </a:r>
            <a:r>
              <a:rPr lang="en-GB" altLang="en-US" sz="2400"/>
              <a:t> </a:t>
            </a:r>
            <a:r>
              <a:rPr lang="en-US" sz="2400"/>
              <a:t>pressure recovery usually does not interfere with assessment of PHV</a:t>
            </a:r>
            <a:r>
              <a:rPr lang="en-GB" altLang="en-US" sz="2400"/>
              <a:t> </a:t>
            </a:r>
            <a:r>
              <a:rPr lang="en-US" sz="2400"/>
              <a:t>function</a:t>
            </a:r>
            <a:r>
              <a:rPr lang="en-GB" altLang="en-US" sz="2400"/>
              <a:t> - </a:t>
            </a:r>
            <a:r>
              <a:rPr lang="en-US" sz="2400">
                <a:solidFill>
                  <a:schemeClr val="accent5"/>
                </a:solidFill>
                <a:effectLst>
                  <a:outerShdw blurRad="38100" dist="25400" dir="5400000" algn="ctr" rotWithShape="0">
                    <a:srgbClr val="6E747A">
                      <a:alpha val="43000"/>
                    </a:srgbClr>
                  </a:outerShdw>
                </a:effectLst>
              </a:rPr>
              <a:t>it is already incorporated in the normal values of</a:t>
            </a:r>
            <a:r>
              <a:rPr lang="en-GB" altLang="en-US" sz="2400">
                <a:solidFill>
                  <a:schemeClr val="accent5"/>
                </a:solidFill>
                <a:effectLst>
                  <a:outerShdw blurRad="38100" dist="25400" dir="5400000" algn="ctr" rotWithShape="0">
                    <a:srgbClr val="6E747A">
                      <a:alpha val="43000"/>
                    </a:srgbClr>
                  </a:outerShdw>
                </a:effectLst>
              </a:rPr>
              <a:t> </a:t>
            </a:r>
            <a:r>
              <a:rPr lang="en-US" sz="2400">
                <a:solidFill>
                  <a:schemeClr val="accent5"/>
                </a:solidFill>
                <a:effectLst>
                  <a:outerShdw blurRad="38100" dist="25400" dir="5400000" algn="ctr" rotWithShape="0">
                    <a:srgbClr val="6E747A">
                      <a:alpha val="43000"/>
                    </a:srgbClr>
                  </a:outerShdw>
                </a:effectLst>
              </a:rPr>
              <a:t>Doppler velocities, gradients, and DVIs of various valves</a:t>
            </a:r>
            <a:endParaRPr lang="en-US" sz="2400"/>
          </a:p>
          <a:p>
            <a:endParaRPr lang="en-US" sz="2400"/>
          </a:p>
          <a:p>
            <a:pPr marL="0" indent="0" algn="ctr">
              <a:buNone/>
            </a:pPr>
            <a:r>
              <a:rPr lang="en-GB" altLang="en-US" sz="2400">
                <a:highlight>
                  <a:srgbClr val="FFFF00"/>
                </a:highlight>
              </a:rPr>
              <a:t>I</a:t>
            </a:r>
            <a:r>
              <a:rPr lang="en-US" sz="2400">
                <a:highlight>
                  <a:srgbClr val="FFFF00"/>
                </a:highlight>
              </a:rPr>
              <a:t>n patients with small bileaflet aortic valves</a:t>
            </a:r>
            <a:r>
              <a:rPr lang="en-GB" altLang="en-US" sz="2400">
                <a:highlight>
                  <a:srgbClr val="FFFF00"/>
                </a:highlight>
              </a:rPr>
              <a:t> </a:t>
            </a:r>
            <a:r>
              <a:rPr lang="en-US" sz="2400">
                <a:highlight>
                  <a:srgbClr val="FFFF00"/>
                </a:highlight>
              </a:rPr>
              <a:t>(e.g., 19 mm) </a:t>
            </a:r>
            <a:r>
              <a:rPr lang="en-GB" altLang="en-US" sz="2400">
                <a:highlight>
                  <a:srgbClr val="FFFF00"/>
                </a:highlight>
              </a:rPr>
              <a:t>with</a:t>
            </a:r>
            <a:r>
              <a:rPr lang="en-US" sz="2400">
                <a:highlight>
                  <a:srgbClr val="FFFF00"/>
                </a:highlight>
              </a:rPr>
              <a:t> </a:t>
            </a:r>
            <a:r>
              <a:rPr lang="en-US" sz="2400" u="sng">
                <a:highlight>
                  <a:srgbClr val="FFFF00"/>
                </a:highlight>
              </a:rPr>
              <a:t>high</a:t>
            </a:r>
            <a:r>
              <a:rPr lang="en-GB" altLang="en-US" sz="2400" u="sng">
                <a:highlight>
                  <a:srgbClr val="FFFF00"/>
                </a:highlight>
              </a:rPr>
              <a:t> </a:t>
            </a:r>
            <a:r>
              <a:rPr lang="en-US" sz="2400" u="sng">
                <a:highlight>
                  <a:srgbClr val="FFFF00"/>
                </a:highlight>
              </a:rPr>
              <a:t>flow</a:t>
            </a:r>
            <a:r>
              <a:rPr lang="en-US" sz="2400">
                <a:highlight>
                  <a:srgbClr val="FFFF00"/>
                </a:highlight>
              </a:rPr>
              <a:t>,</a:t>
            </a:r>
          </a:p>
          <a:p>
            <a:pPr marL="0" indent="0" algn="ctr">
              <a:buNone/>
            </a:pPr>
            <a:r>
              <a:rPr lang="en-US" sz="2400">
                <a:highlight>
                  <a:srgbClr val="FFFF00"/>
                </a:highlight>
              </a:rPr>
              <a:t> differentiation of abnormal</a:t>
            </a:r>
            <a:r>
              <a:rPr lang="en-GB" altLang="en-US" sz="2400">
                <a:highlight>
                  <a:srgbClr val="FFFF00"/>
                </a:highlight>
              </a:rPr>
              <a:t> </a:t>
            </a:r>
            <a:r>
              <a:rPr lang="en-US" sz="2400">
                <a:highlight>
                  <a:srgbClr val="FFFF00"/>
                </a:highlight>
              </a:rPr>
              <a:t>function may require further evaluation</a:t>
            </a:r>
            <a:r>
              <a:rPr lang="en-GB" altLang="en-US" sz="2400">
                <a:highlight>
                  <a:srgbClr val="FFFF00"/>
                </a:highlight>
              </a:rPr>
              <a:t> </a:t>
            </a:r>
            <a:r>
              <a:rPr lang="en-US" sz="2400">
                <a:highlight>
                  <a:srgbClr val="FFFF00"/>
                </a:highlight>
              </a:rPr>
              <a:t>of valve</a:t>
            </a:r>
          </a:p>
          <a:p>
            <a:pPr marL="0" indent="0" algn="ctr">
              <a:buNone/>
            </a:pPr>
            <a:r>
              <a:rPr lang="en-US" sz="2400">
                <a:highlight>
                  <a:srgbClr val="FFFF00"/>
                </a:highlight>
              </a:rPr>
              <a:t> motion </a:t>
            </a:r>
            <a:r>
              <a:rPr lang="en-GB" altLang="en-US" sz="2400">
                <a:highlight>
                  <a:srgbClr val="FFFF00"/>
                </a:highlight>
              </a:rPr>
              <a:t>&amp; </a:t>
            </a:r>
            <a:r>
              <a:rPr lang="en-US" sz="2400">
                <a:highlight>
                  <a:srgbClr val="FFFF00"/>
                </a:highlight>
              </a:rPr>
              <a:t>structure with fluoroscopy, CT or TEE. </a:t>
            </a:r>
          </a:p>
          <a:p>
            <a:endParaRPr lang="en-US" sz="2400">
              <a:highlight>
                <a:srgbClr val="FFFF00"/>
              </a:highlight>
            </a:endParaRPr>
          </a:p>
          <a:p>
            <a:r>
              <a:rPr lang="en-GB" altLang="en-US" sz="2400"/>
              <a:t>A</a:t>
            </a:r>
            <a:r>
              <a:rPr lang="en-US" sz="2400"/>
              <a:t>s</a:t>
            </a:r>
            <a:r>
              <a:rPr lang="en-GB" altLang="en-US" sz="2400"/>
              <a:t> the valve (bioprosthetic or mechanical) becomes stenotic, the echo &amp; invasive measures of valvular hemodynamics become concordant.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207625" cy="544830"/>
          </a:xfrm>
        </p:spPr>
        <p:txBody>
          <a:bodyPr/>
          <a:lstStyle/>
          <a:p>
            <a:r>
              <a:rPr lang="en-GB" altLang="en-US" sz="2800">
                <a:solidFill>
                  <a:schemeClr val="accent1"/>
                </a:solidFill>
                <a:effectLst>
                  <a:outerShdw blurRad="38100" dist="25400" dir="5400000" algn="ctr" rotWithShape="0">
                    <a:srgbClr val="6E747A">
                      <a:alpha val="43000"/>
                    </a:srgbClr>
                  </a:outerShdw>
                </a:effectLst>
              </a:rPr>
              <a:t>Normal values :</a:t>
            </a:r>
          </a:p>
        </p:txBody>
      </p:sp>
      <p:pic>
        <p:nvPicPr>
          <p:cNvPr id="5" name="Picture 5"/>
          <p:cNvPicPr>
            <a:picLocks noGrp="1" noChangeAspect="1" noChangeArrowheads="1"/>
          </p:cNvPicPr>
          <p:nvPr>
            <p:ph idx="1"/>
            <p:custDataLst>
              <p:tags r:id="rId1"/>
            </p:custDataLst>
          </p:nvPr>
        </p:nvPicPr>
        <p:blipFill>
          <a:blip r:embed="rId3" cstate="print"/>
          <a:srcRect/>
          <a:stretch>
            <a:fillRect/>
          </a:stretch>
        </p:blipFill>
        <p:spPr bwMode="auto">
          <a:xfrm>
            <a:off x="3239770" y="909955"/>
            <a:ext cx="6187440" cy="5592445"/>
          </a:xfrm>
          <a:prstGeom prst="rect">
            <a:avLst/>
          </a:prstGeom>
          <a:ln w="38100" cap="sq">
            <a:solidFill>
              <a:srgbClr val="FF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sz="3200" b="1" u="sng">
                <a:solidFill>
                  <a:schemeClr val="accent5">
                    <a:lumMod val="50000"/>
                  </a:schemeClr>
                </a:solidFill>
              </a:rPr>
              <a:t>A. </a:t>
            </a:r>
            <a:r>
              <a:rPr lang="en-US" sz="3200" b="1" u="sng">
                <a:solidFill>
                  <a:schemeClr val="accent5">
                    <a:lumMod val="50000"/>
                  </a:schemeClr>
                </a:solidFill>
              </a:rPr>
              <a:t>Prosthetic Aortic Valve Function</a:t>
            </a:r>
          </a:p>
        </p:txBody>
      </p:sp>
      <p:sp>
        <p:nvSpPr>
          <p:cNvPr id="3" name="Content Placeholder 2"/>
          <p:cNvSpPr>
            <a:spLocks noGrp="1"/>
          </p:cNvSpPr>
          <p:nvPr>
            <p:ph sz="half" idx="1"/>
          </p:nvPr>
        </p:nvSpPr>
        <p:spPr>
          <a:xfrm>
            <a:off x="8674735" y="2858770"/>
            <a:ext cx="3320415" cy="1391920"/>
          </a:xfrm>
          <a:solidFill>
            <a:schemeClr val="bg2"/>
          </a:solidFill>
        </p:spPr>
        <p:txBody>
          <a:bodyPr>
            <a:normAutofit fontScale="92500" lnSpcReduction="10000"/>
          </a:bodyPr>
          <a:lstStyle/>
          <a:p>
            <a:pPr marL="0" indent="0">
              <a:buNone/>
            </a:pPr>
            <a:r>
              <a:rPr lang="en-US" sz="2000" b="1">
                <a:sym typeface="+mn-ea"/>
              </a:rPr>
              <a:t>limitation </a:t>
            </a:r>
            <a:r>
              <a:rPr lang="en-GB" altLang="en-US" sz="2000" b="1">
                <a:sym typeface="+mn-ea"/>
              </a:rPr>
              <a:t>TTE </a:t>
            </a:r>
            <a:r>
              <a:rPr lang="en-GB" altLang="en-US" sz="2000">
                <a:sym typeface="+mn-ea"/>
              </a:rPr>
              <a:t>: </a:t>
            </a:r>
            <a:r>
              <a:rPr lang="en-GB" sz="2000">
                <a:sym typeface="+mn-ea"/>
              </a:rPr>
              <a:t>P</a:t>
            </a:r>
            <a:r>
              <a:rPr lang="en-US" sz="2000">
                <a:sym typeface="+mn-ea"/>
              </a:rPr>
              <a:t>rosthesis</a:t>
            </a:r>
            <a:r>
              <a:rPr lang="en-GB" altLang="en-US" sz="2000">
                <a:sym typeface="+mn-ea"/>
              </a:rPr>
              <a:t> </a:t>
            </a:r>
            <a:r>
              <a:rPr lang="en-US" sz="2000">
                <a:sym typeface="+mn-ea"/>
              </a:rPr>
              <a:t>related reverberation </a:t>
            </a:r>
            <a:r>
              <a:rPr lang="en-GB" altLang="en-US" sz="2000">
                <a:sym typeface="+mn-ea"/>
              </a:rPr>
              <a:t>&amp;</a:t>
            </a:r>
            <a:r>
              <a:rPr lang="en-US" sz="2000">
                <a:sym typeface="+mn-ea"/>
              </a:rPr>
              <a:t> shadowing</a:t>
            </a:r>
            <a:r>
              <a:rPr lang="en-GB" altLang="en-US" sz="2000">
                <a:sym typeface="+mn-ea"/>
              </a:rPr>
              <a:t>.</a:t>
            </a:r>
            <a:endParaRPr lang="en-US" sz="2000"/>
          </a:p>
          <a:p>
            <a:pPr marL="0" indent="0">
              <a:buNone/>
            </a:pPr>
            <a:r>
              <a:rPr lang="en-US" sz="2000" b="1">
                <a:sym typeface="+mn-ea"/>
              </a:rPr>
              <a:t>TEE</a:t>
            </a:r>
            <a:r>
              <a:rPr lang="en-US" sz="2000">
                <a:sym typeface="+mn-ea"/>
              </a:rPr>
              <a:t> </a:t>
            </a:r>
            <a:r>
              <a:rPr lang="en-GB" altLang="en-US" sz="2000">
                <a:sym typeface="+mn-ea"/>
              </a:rPr>
              <a:t>:</a:t>
            </a:r>
            <a:r>
              <a:rPr lang="en-US" sz="2000">
                <a:sym typeface="+mn-ea"/>
              </a:rPr>
              <a:t> </a:t>
            </a:r>
            <a:r>
              <a:rPr lang="en-GB" altLang="en-US" sz="2000">
                <a:sym typeface="+mn-ea"/>
              </a:rPr>
              <a:t>E</a:t>
            </a:r>
            <a:r>
              <a:rPr lang="en-US" sz="2000">
                <a:sym typeface="+mn-ea"/>
              </a:rPr>
              <a:t>xcellent</a:t>
            </a:r>
            <a:r>
              <a:rPr lang="en-GB" altLang="en-US" sz="2000">
                <a:sym typeface="+mn-ea"/>
              </a:rPr>
              <a:t> </a:t>
            </a:r>
            <a:r>
              <a:rPr lang="en-US" sz="2000">
                <a:sym typeface="+mn-ea"/>
              </a:rPr>
              <a:t>visualization of the posterior aortic root</a:t>
            </a:r>
            <a:endParaRPr lang="en-US" altLang="en-US" sz="2000"/>
          </a:p>
        </p:txBody>
      </p:sp>
      <p:pic>
        <p:nvPicPr>
          <p:cNvPr id="4" name="Content Placeholder 3"/>
          <p:cNvPicPr>
            <a:picLocks noGrp="1" noChangeAspect="1"/>
          </p:cNvPicPr>
          <p:nvPr>
            <p:ph sz="half" idx="2"/>
            <p:custDataLst>
              <p:tags r:id="rId1"/>
            </p:custDataLst>
          </p:nvPr>
        </p:nvPicPr>
        <p:blipFill>
          <a:blip r:embed="rId3"/>
          <a:stretch>
            <a:fillRect/>
          </a:stretch>
        </p:blipFill>
        <p:spPr>
          <a:xfrm>
            <a:off x="2015490" y="1691005"/>
            <a:ext cx="6303010" cy="434022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custDataLst>
              <p:tags r:id="rId1"/>
            </p:custDataLst>
          </p:nvPr>
        </p:nvPicPr>
        <p:blipFill>
          <a:blip r:embed="rId4"/>
          <a:stretch>
            <a:fillRect/>
          </a:stretch>
        </p:blipFill>
        <p:spPr>
          <a:xfrm>
            <a:off x="1769745" y="1005205"/>
            <a:ext cx="9183370" cy="4351655"/>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custDataLst>
              <p:tags r:id="rId1"/>
            </p:custDataLst>
          </p:nvPr>
        </p:nvPicPr>
        <p:blipFill>
          <a:blip r:embed="rId4"/>
          <a:stretch>
            <a:fillRect/>
          </a:stretch>
        </p:blipFill>
        <p:spPr>
          <a:xfrm>
            <a:off x="1656080" y="942975"/>
            <a:ext cx="8880475" cy="4971415"/>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621790"/>
            <a:ext cx="1475105" cy="814070"/>
          </a:xfrm>
          <a:solidFill>
            <a:schemeClr val="bg2"/>
          </a:solidFill>
        </p:spPr>
        <p:txBody>
          <a:bodyPr>
            <a:normAutofit/>
          </a:bodyPr>
          <a:lstStyle/>
          <a:p>
            <a:r>
              <a:rPr lang="en-GB" altLang="en-US" sz="2000" b="1">
                <a:gradFill>
                  <a:gsLst>
                    <a:gs pos="0">
                      <a:srgbClr val="E30000"/>
                    </a:gs>
                    <a:gs pos="100000">
                      <a:srgbClr val="760303"/>
                    </a:gs>
                  </a:gsLst>
                  <a:lin scaled="0"/>
                </a:gradFill>
              </a:rPr>
              <a:t>mass -  likely thrombus</a:t>
            </a:r>
          </a:p>
        </p:txBody>
      </p:sp>
      <p:pic>
        <p:nvPicPr>
          <p:cNvPr id="4" name="Content Placeholder 3"/>
          <p:cNvPicPr>
            <a:picLocks noGrp="1" noChangeAspect="1"/>
          </p:cNvPicPr>
          <p:nvPr>
            <p:ph idx="1"/>
            <p:custDataLst>
              <p:tags r:id="rId1"/>
            </p:custDataLst>
          </p:nvPr>
        </p:nvPicPr>
        <p:blipFill>
          <a:blip r:embed="rId4"/>
          <a:stretch>
            <a:fillRect/>
          </a:stretch>
        </p:blipFill>
        <p:spPr>
          <a:xfrm>
            <a:off x="1602105" y="710565"/>
            <a:ext cx="9605010" cy="5437505"/>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1155" cy="614680"/>
          </a:xfrm>
        </p:spPr>
        <p:txBody>
          <a:bodyPr>
            <a:normAutofit/>
          </a:bodyPr>
          <a:lstStyle/>
          <a:p>
            <a:pPr algn="ctr"/>
            <a:r>
              <a:rPr lang="en-US" sz="2800" b="1">
                <a:solidFill>
                  <a:schemeClr val="accent1"/>
                </a:solidFill>
                <a:effectLst>
                  <a:outerShdw blurRad="38100" dist="25400" dir="5400000" algn="ctr" rotWithShape="0">
                    <a:srgbClr val="6E747A">
                      <a:alpha val="43000"/>
                    </a:srgbClr>
                  </a:outerShdw>
                </a:effectLst>
              </a:rPr>
              <a:t>Doppler parameters of </a:t>
            </a:r>
            <a:r>
              <a:rPr lang="en-GB" altLang="en-US" sz="2800" b="1">
                <a:solidFill>
                  <a:schemeClr val="accent1"/>
                </a:solidFill>
                <a:effectLst>
                  <a:outerShdw blurRad="38100" dist="25400" dir="5400000" algn="ctr" rotWithShape="0">
                    <a:srgbClr val="6E747A">
                      <a:alpha val="43000"/>
                    </a:srgbClr>
                  </a:outerShdw>
                </a:effectLst>
              </a:rPr>
              <a:t>Aortic </a:t>
            </a:r>
            <a:r>
              <a:rPr lang="en-US" sz="2800" b="1">
                <a:solidFill>
                  <a:schemeClr val="accent1"/>
                </a:solidFill>
                <a:effectLst>
                  <a:outerShdw blurRad="38100" dist="25400" dir="5400000" algn="ctr" rotWithShape="0">
                    <a:srgbClr val="6E747A">
                      <a:alpha val="43000"/>
                    </a:srgbClr>
                  </a:outerShdw>
                </a:effectLst>
              </a:rPr>
              <a:t>prosthetic valve</a:t>
            </a:r>
            <a:r>
              <a:rPr lang="en-GB" altLang="en-US" sz="2800" b="1">
                <a:solidFill>
                  <a:schemeClr val="accent1"/>
                </a:solidFill>
                <a:effectLst>
                  <a:outerShdw blurRad="38100" dist="25400" dir="5400000" algn="ctr" rotWithShape="0">
                    <a:srgbClr val="6E747A">
                      <a:alpha val="43000"/>
                    </a:srgbClr>
                  </a:outerShdw>
                </a:effectLst>
              </a:rPr>
              <a:t> stenosis</a:t>
            </a:r>
            <a:endParaRPr lang="en-US" sz="2800" b="1">
              <a:solidFill>
                <a:schemeClr val="accent1"/>
              </a:solidFill>
              <a:effectLst>
                <a:outerShdw blurRad="38100" dist="25400" dir="5400000" algn="ctr" rotWithShape="0">
                  <a:srgbClr val="6E747A">
                    <a:alpha val="43000"/>
                  </a:srgbClr>
                </a:outerShdw>
              </a:effectLst>
            </a:endParaRPr>
          </a:p>
        </p:txBody>
      </p:sp>
      <p:pic>
        <p:nvPicPr>
          <p:cNvPr id="4" name="Content Placeholder 3"/>
          <p:cNvPicPr>
            <a:picLocks noGrp="1" noChangeAspect="1"/>
          </p:cNvPicPr>
          <p:nvPr>
            <p:ph idx="1"/>
            <p:custDataLst>
              <p:tags r:id="rId1"/>
            </p:custDataLst>
          </p:nvPr>
        </p:nvPicPr>
        <p:blipFill>
          <a:blip r:embed="rId4"/>
          <a:stretch>
            <a:fillRect/>
          </a:stretch>
        </p:blipFill>
        <p:spPr>
          <a:xfrm>
            <a:off x="1318260" y="1229360"/>
            <a:ext cx="9497060" cy="4745355"/>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 </a:t>
            </a:r>
          </a:p>
        </p:txBody>
      </p:sp>
      <p:sp>
        <p:nvSpPr>
          <p:cNvPr id="3" name="Content Placeholder 2"/>
          <p:cNvSpPr>
            <a:spLocks noGrp="1"/>
          </p:cNvSpPr>
          <p:nvPr>
            <p:ph idx="1"/>
          </p:nvPr>
        </p:nvSpPr>
        <p:spPr>
          <a:xfrm>
            <a:off x="838200" y="1253490"/>
            <a:ext cx="10515600" cy="4351338"/>
          </a:xfrm>
        </p:spPr>
        <p:txBody>
          <a:bodyPr/>
          <a:lstStyle/>
          <a:p>
            <a:endParaRPr lang="en-US" sz="2400"/>
          </a:p>
          <a:p>
            <a:endParaRPr lang="en-US" sz="2400"/>
          </a:p>
          <a:p>
            <a:r>
              <a:rPr lang="en-US" sz="2400"/>
              <a:t>It is recommended</a:t>
            </a:r>
            <a:r>
              <a:rPr lang="en-GB" altLang="en-US" sz="2400"/>
              <a:t> </a:t>
            </a:r>
            <a:r>
              <a:rPr lang="en-US" sz="2400"/>
              <a:t>that one </a:t>
            </a:r>
            <a:r>
              <a:rPr lang="en-US" sz="2400" b="1"/>
              <a:t>highly flow-dependent</a:t>
            </a:r>
            <a:r>
              <a:rPr lang="en-US" sz="2400"/>
              <a:t> (e.g., peak velocity, mean gradient) </a:t>
            </a:r>
            <a:r>
              <a:rPr lang="en-GB" altLang="en-US" sz="2400"/>
              <a:t>&amp; </a:t>
            </a:r>
            <a:r>
              <a:rPr lang="en-US" sz="2400"/>
              <a:t>one </a:t>
            </a:r>
            <a:r>
              <a:rPr lang="en-US" sz="2400" b="1"/>
              <a:t>less flow-dependent</a:t>
            </a:r>
            <a:r>
              <a:rPr lang="en-US" sz="2400"/>
              <a:t> (e.g., EOA) measurement be used to assess </a:t>
            </a:r>
            <a:r>
              <a:rPr lang="en-GB" altLang="en-US" sz="2400">
                <a:solidFill>
                  <a:srgbClr val="C00000"/>
                </a:solidFill>
              </a:rPr>
              <a:t>PrAV</a:t>
            </a:r>
            <a:r>
              <a:rPr lang="en-US" sz="2400">
                <a:solidFill>
                  <a:srgbClr val="C00000"/>
                </a:solidFill>
              </a:rPr>
              <a:t> stenosis</a:t>
            </a:r>
            <a:r>
              <a:rPr lang="en-GB" altLang="en-US" sz="2400">
                <a:solidFill>
                  <a:srgbClr val="C00000"/>
                </a:solidFill>
              </a:rPr>
              <a:t>.</a:t>
            </a:r>
            <a:endParaRPr lang="en-US" sz="2400"/>
          </a:p>
          <a:p>
            <a:endParaRPr lang="en-US" sz="240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custDataLst>
              <p:tags r:id="rId1"/>
            </p:custDataLst>
          </p:nvPr>
        </p:nvPicPr>
        <p:blipFill>
          <a:blip r:embed="rId3"/>
          <a:stretch>
            <a:fillRect/>
          </a:stretch>
        </p:blipFill>
        <p:spPr>
          <a:xfrm>
            <a:off x="2194560" y="1136015"/>
            <a:ext cx="7961630" cy="482219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164445" cy="708660"/>
          </a:xfrm>
        </p:spPr>
        <p:txBody>
          <a:bodyPr/>
          <a:lstStyle/>
          <a:p>
            <a:r>
              <a:rPr lang="en-GB" altLang="en-US" sz="3200" b="1">
                <a:solidFill>
                  <a:schemeClr val="accent5"/>
                </a:solidFill>
              </a:rPr>
              <a:t>Pr AV regurgitation</a:t>
            </a:r>
          </a:p>
        </p:txBody>
      </p:sp>
      <p:pic>
        <p:nvPicPr>
          <p:cNvPr id="4" name="Content Placeholder 3"/>
          <p:cNvPicPr>
            <a:picLocks noGrp="1" noChangeAspect="1"/>
          </p:cNvPicPr>
          <p:nvPr>
            <p:ph idx="1"/>
            <p:custDataLst>
              <p:tags r:id="rId1"/>
            </p:custDataLst>
          </p:nvPr>
        </p:nvPicPr>
        <p:blipFill>
          <a:blip r:embed="rId4"/>
          <a:stretch>
            <a:fillRect/>
          </a:stretch>
        </p:blipFill>
        <p:spPr>
          <a:xfrm>
            <a:off x="2701925" y="1497965"/>
            <a:ext cx="6633210" cy="4351655"/>
          </a:xfrm>
          <a:prstGeom prst="rect">
            <a:avLst/>
          </a:prstGeom>
        </p:spPr>
      </p:pic>
      <p:sp>
        <p:nvSpPr>
          <p:cNvPr id="3" name="Text Box 2"/>
          <p:cNvSpPr txBox="1"/>
          <p:nvPr/>
        </p:nvSpPr>
        <p:spPr>
          <a:xfrm>
            <a:off x="638175" y="2480310"/>
            <a:ext cx="1969770" cy="645160"/>
          </a:xfrm>
          <a:prstGeom prst="rect">
            <a:avLst/>
          </a:prstGeom>
          <a:solidFill>
            <a:schemeClr val="bg2"/>
          </a:solidFill>
        </p:spPr>
        <p:txBody>
          <a:bodyPr wrap="square" rtlCol="0">
            <a:spAutoFit/>
          </a:bodyPr>
          <a:lstStyle/>
          <a:p>
            <a:r>
              <a:rPr lang="en-GB" altLang="en-US" b="1">
                <a:solidFill>
                  <a:srgbClr val="C00000"/>
                </a:solidFill>
              </a:rPr>
              <a:t>Vegetation on BPV</a:t>
            </a:r>
          </a:p>
          <a:p>
            <a:r>
              <a:rPr lang="en-GB" altLang="en-US" b="1">
                <a:solidFill>
                  <a:srgbClr val="C00000"/>
                </a:solidFill>
              </a:rPr>
              <a:t>severe AR</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custDataLst>
              <p:tags r:id="rId1"/>
            </p:custDataLst>
          </p:nvPr>
        </p:nvPicPr>
        <p:blipFill>
          <a:blip r:embed="rId4"/>
          <a:stretch>
            <a:fillRect/>
          </a:stretch>
        </p:blipFill>
        <p:spPr>
          <a:xfrm>
            <a:off x="2642870" y="922655"/>
            <a:ext cx="6650990" cy="5254625"/>
          </a:xfrm>
          <a:prstGeom prst="rect">
            <a:avLst/>
          </a:prstGeom>
        </p:spPr>
      </p:pic>
      <p:sp>
        <p:nvSpPr>
          <p:cNvPr id="5" name="Text Box 4"/>
          <p:cNvSpPr txBox="1"/>
          <p:nvPr/>
        </p:nvSpPr>
        <p:spPr>
          <a:xfrm>
            <a:off x="9412605" y="2853055"/>
            <a:ext cx="1970405" cy="1476375"/>
          </a:xfrm>
          <a:prstGeom prst="rect">
            <a:avLst/>
          </a:prstGeom>
          <a:noFill/>
        </p:spPr>
        <p:txBody>
          <a:bodyPr wrap="square" rtlCol="0">
            <a:spAutoFit/>
          </a:bodyPr>
          <a:lstStyle/>
          <a:p>
            <a:r>
              <a:rPr lang="en-US" sz="1000"/>
              <a:t>Muratori M, Fusini L, Mancini ME, Tamborini G, Ghulam Ali S, Gripari P, Doldi M, Frappampina A, Teruzzi G, Pontone G, Montorsi P. The role of multimodality imaging in left-sided prosthetic valve dysfunction. Journal of Cardiovascular Development and Disease. 2022 Jan 4;9(1):12.</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140950" cy="585470"/>
          </a:xfrm>
        </p:spPr>
        <p:txBody>
          <a:bodyPr/>
          <a:lstStyle/>
          <a:p>
            <a:r>
              <a:rPr lang="en-GB" altLang="en-US" sz="3200" b="1" u="sng">
                <a:solidFill>
                  <a:schemeClr val="accent5">
                    <a:lumMod val="50000"/>
                  </a:schemeClr>
                </a:solidFill>
              </a:rPr>
              <a:t>B. Evaluation of Pr MV</a:t>
            </a:r>
          </a:p>
        </p:txBody>
      </p:sp>
      <p:pic>
        <p:nvPicPr>
          <p:cNvPr id="6" name="Content Placeholder 5"/>
          <p:cNvPicPr>
            <a:picLocks noGrp="1" noChangeAspect="1"/>
          </p:cNvPicPr>
          <p:nvPr>
            <p:ph idx="1"/>
            <p:custDataLst>
              <p:tags r:id="rId1"/>
            </p:custDataLst>
          </p:nvPr>
        </p:nvPicPr>
        <p:blipFill>
          <a:blip r:embed="rId4"/>
          <a:stretch>
            <a:fillRect/>
          </a:stretch>
        </p:blipFill>
        <p:spPr>
          <a:xfrm>
            <a:off x="3583305" y="1461770"/>
            <a:ext cx="5962650" cy="42672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40105" y="457200"/>
            <a:ext cx="6359525" cy="738505"/>
          </a:xfrm>
        </p:spPr>
        <p:txBody>
          <a:bodyPr/>
          <a:lstStyle/>
          <a:p>
            <a:r>
              <a:rPr lang="en-GB" altLang="en-US">
                <a:solidFill>
                  <a:schemeClr val="accent1"/>
                </a:solidFill>
                <a:effectLst>
                  <a:outerShdw blurRad="38100" dist="25400" dir="5400000" algn="ctr" rotWithShape="0">
                    <a:srgbClr val="6E747A">
                      <a:alpha val="43000"/>
                    </a:srgbClr>
                  </a:outerShdw>
                </a:effectLst>
              </a:rPr>
              <a:t>Pr MV stenosis</a:t>
            </a:r>
          </a:p>
        </p:txBody>
      </p:sp>
      <p:pic>
        <p:nvPicPr>
          <p:cNvPr id="5" name="Content Placeholder 4"/>
          <p:cNvPicPr>
            <a:picLocks noGrp="1" noChangeAspect="1"/>
          </p:cNvPicPr>
          <p:nvPr>
            <p:ph type="pic" idx="1"/>
            <p:custDataLst>
              <p:tags r:id="rId1"/>
            </p:custDataLst>
          </p:nvPr>
        </p:nvPicPr>
        <p:blipFill>
          <a:blip r:embed="rId3"/>
          <a:stretch>
            <a:fillRect/>
          </a:stretch>
        </p:blipFill>
        <p:spPr>
          <a:xfrm>
            <a:off x="3067050" y="2047875"/>
            <a:ext cx="6057900" cy="249555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285730" cy="711200"/>
          </a:xfrm>
        </p:spPr>
        <p:txBody>
          <a:bodyPr>
            <a:normAutofit/>
          </a:bodyPr>
          <a:lstStyle/>
          <a:p>
            <a:endParaRPr lang="en-GB" altLang="en-US"/>
          </a:p>
        </p:txBody>
      </p:sp>
      <p:pic>
        <p:nvPicPr>
          <p:cNvPr id="6" name="Content Placeholder 5"/>
          <p:cNvPicPr>
            <a:picLocks noGrp="1" noChangeAspect="1"/>
          </p:cNvPicPr>
          <p:nvPr>
            <p:ph sz="half" idx="2"/>
            <p:custDataLst>
              <p:tags r:id="rId1"/>
            </p:custDataLst>
          </p:nvPr>
        </p:nvPicPr>
        <p:blipFill>
          <a:blip r:embed="rId4"/>
          <a:stretch>
            <a:fillRect/>
          </a:stretch>
        </p:blipFill>
        <p:spPr>
          <a:xfrm>
            <a:off x="2393315" y="590550"/>
            <a:ext cx="7406005" cy="5676265"/>
          </a:xfrm>
          <a:prstGeom prst="rect">
            <a:avLst/>
          </a:prstGeom>
        </p:spPr>
      </p:pic>
      <p:sp>
        <p:nvSpPr>
          <p:cNvPr id="3" name="Content Placeholder 2"/>
          <p:cNvSpPr>
            <a:spLocks noGrp="1"/>
          </p:cNvSpPr>
          <p:nvPr>
            <p:ph sz="half" idx="1"/>
          </p:nvPr>
        </p:nvSpPr>
        <p:spPr/>
        <p:txBody>
          <a:bodyPr/>
          <a:lstStyle/>
          <a:p>
            <a:pPr marL="0" indent="0">
              <a:buNone/>
            </a:pPr>
            <a:r>
              <a:rPr lang="en-GB" altLang="en-US"/>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178810" cy="516890"/>
          </a:xfrm>
        </p:spPr>
        <p:txBody>
          <a:bodyPr/>
          <a:lstStyle/>
          <a:p>
            <a:r>
              <a:rPr lang="en-GB" altLang="en-US" sz="2800" u="sng" dirty="0">
                <a:solidFill>
                  <a:schemeClr val="accent1"/>
                </a:solidFill>
                <a:effectLst>
                  <a:outerShdw blurRad="38100" dist="25400" dir="5400000" algn="ctr" rotWithShape="0">
                    <a:srgbClr val="6E747A">
                      <a:alpha val="43000"/>
                    </a:srgbClr>
                  </a:outerShdw>
                </a:effectLst>
                <a:sym typeface="+mn-ea"/>
              </a:rPr>
              <a:t>B</a:t>
            </a:r>
            <a:r>
              <a:rPr lang="en-US" sz="2800" u="sng" dirty="0" err="1">
                <a:solidFill>
                  <a:schemeClr val="accent1"/>
                </a:solidFill>
                <a:effectLst>
                  <a:outerShdw blurRad="38100" dist="25400" dir="5400000" algn="ctr" rotWithShape="0">
                    <a:srgbClr val="6E747A">
                      <a:alpha val="43000"/>
                    </a:srgbClr>
                  </a:outerShdw>
                </a:effectLst>
                <a:sym typeface="+mn-ea"/>
              </a:rPr>
              <a:t>ioprosthetic</a:t>
            </a:r>
            <a:r>
              <a:rPr lang="en-US" sz="2800" u="sng" dirty="0">
                <a:solidFill>
                  <a:schemeClr val="accent1"/>
                </a:solidFill>
                <a:effectLst>
                  <a:outerShdw blurRad="38100" dist="25400" dir="5400000" algn="ctr" rotWithShape="0">
                    <a:srgbClr val="6E747A">
                      <a:alpha val="43000"/>
                    </a:srgbClr>
                  </a:outerShdw>
                </a:effectLst>
                <a:sym typeface="+mn-ea"/>
              </a:rPr>
              <a:t> valves</a:t>
            </a:r>
          </a:p>
        </p:txBody>
      </p:sp>
      <p:graphicFrame>
        <p:nvGraphicFramePr>
          <p:cNvPr id="4" name="Table 3"/>
          <p:cNvGraphicFramePr/>
          <p:nvPr>
            <p:custDataLst>
              <p:tags r:id="rId1"/>
            </p:custDataLst>
          </p:nvPr>
        </p:nvGraphicFramePr>
        <p:xfrm>
          <a:off x="2106349" y="1343660"/>
          <a:ext cx="7980018" cy="4170449"/>
        </p:xfrm>
        <a:graphic>
          <a:graphicData uri="http://schemas.openxmlformats.org/drawingml/2006/table">
            <a:tbl>
              <a:tblPr firstRow="1" bandRow="1">
                <a:tableStyleId>{5C22544A-7EE6-4342-B048-85BDC9FD1C3A}</a:tableStyleId>
              </a:tblPr>
              <a:tblGrid>
                <a:gridCol w="1043940"/>
                <a:gridCol w="1226820"/>
                <a:gridCol w="1253990"/>
                <a:gridCol w="924128"/>
                <a:gridCol w="787940"/>
                <a:gridCol w="1517515"/>
                <a:gridCol w="1225685"/>
              </a:tblGrid>
              <a:tr h="963930">
                <a:tc gridSpan="3">
                  <a:txBody>
                    <a:bodyPr/>
                    <a:lstStyle/>
                    <a:p>
                      <a:pPr>
                        <a:buNone/>
                      </a:pPr>
                      <a:endParaRPr lang="en-US" dirty="0"/>
                    </a:p>
                  </a:txBody>
                  <a:tcPr/>
                </a:tc>
                <a:tc hMerge="1">
                  <a:txBody>
                    <a:bodyPr/>
                    <a:lstStyle/>
                    <a:p>
                      <a:endParaRPr lang="en-US"/>
                    </a:p>
                  </a:txBody>
                  <a:tcPr/>
                </a:tc>
                <a:tc hMerge="1">
                  <a:txBody>
                    <a:bodyPr/>
                    <a:lstStyle/>
                    <a:p>
                      <a:endParaRPr lang="en-US"/>
                    </a:p>
                  </a:txBody>
                  <a:tcPr/>
                </a:tc>
                <a:tc>
                  <a:txBody>
                    <a:bodyPr/>
                    <a:lstStyle/>
                    <a:p>
                      <a:pPr>
                        <a:buNone/>
                      </a:pPr>
                      <a:r>
                        <a:rPr lang="en-GB" altLang="en-US"/>
                        <a:t>valve area</a:t>
                      </a:r>
                    </a:p>
                  </a:txBody>
                  <a:tcPr/>
                </a:tc>
                <a:tc>
                  <a:txBody>
                    <a:bodyPr/>
                    <a:lstStyle/>
                    <a:p>
                      <a:pPr>
                        <a:buNone/>
                      </a:pPr>
                      <a:r>
                        <a:rPr lang="en-GB" altLang="en-US"/>
                        <a:t>TVG</a:t>
                      </a:r>
                    </a:p>
                  </a:txBody>
                  <a:tcPr/>
                </a:tc>
                <a:tc>
                  <a:txBody>
                    <a:bodyPr/>
                    <a:lstStyle/>
                    <a:p>
                      <a:pPr>
                        <a:buNone/>
                      </a:pPr>
                      <a:r>
                        <a:rPr lang="en-GB" altLang="en-US" dirty="0">
                          <a:solidFill>
                            <a:srgbClr val="C00000"/>
                          </a:solidFill>
                        </a:rPr>
                        <a:t>R</a:t>
                      </a:r>
                      <a:r>
                        <a:rPr lang="en-GB" altLang="en-US" dirty="0" smtClean="0">
                          <a:solidFill>
                            <a:srgbClr val="C00000"/>
                          </a:solidFill>
                        </a:rPr>
                        <a:t>isk </a:t>
                      </a:r>
                      <a:r>
                        <a:rPr lang="en-GB" altLang="en-US" dirty="0">
                          <a:solidFill>
                            <a:srgbClr val="C00000"/>
                          </a:solidFill>
                        </a:rPr>
                        <a:t>of SVD</a:t>
                      </a:r>
                    </a:p>
                  </a:txBody>
                  <a:tcPr/>
                </a:tc>
                <a:tc>
                  <a:txBody>
                    <a:bodyPr/>
                    <a:lstStyle/>
                    <a:p>
                      <a:pPr>
                        <a:buNone/>
                      </a:pPr>
                      <a:r>
                        <a:rPr lang="en-GB" altLang="en-US" sz="1800">
                          <a:sym typeface="+mn-ea"/>
                        </a:rPr>
                        <a:t>Risk of coronary occlusion</a:t>
                      </a:r>
                      <a:endParaRPr lang="en-US"/>
                    </a:p>
                  </a:txBody>
                  <a:tcPr/>
                </a:tc>
              </a:tr>
              <a:tr h="1233668">
                <a:tc rowSpan="2">
                  <a:txBody>
                    <a:bodyPr/>
                    <a:lstStyle/>
                    <a:p>
                      <a:pPr>
                        <a:buNone/>
                      </a:pPr>
                      <a:r>
                        <a:rPr lang="en-GB" altLang="en-US"/>
                        <a:t>Stented BPV</a:t>
                      </a:r>
                    </a:p>
                  </a:txBody>
                  <a:tcPr/>
                </a:tc>
                <a:tc rowSpan="2">
                  <a:txBody>
                    <a:bodyPr/>
                    <a:lstStyle/>
                    <a:p>
                      <a:pPr>
                        <a:buNone/>
                      </a:pPr>
                      <a:r>
                        <a:rPr lang="en-GB" altLang="en-US" sz="1800" dirty="0">
                          <a:sym typeface="+mn-ea"/>
                        </a:rPr>
                        <a:t>stented, </a:t>
                      </a:r>
                      <a:r>
                        <a:rPr lang="en-GB" altLang="en-US" sz="1800" dirty="0" smtClean="0">
                          <a:sym typeface="+mn-ea"/>
                        </a:rPr>
                        <a:t> </a:t>
                      </a:r>
                      <a:r>
                        <a:rPr lang="en-GB" altLang="en-US" sz="1800" dirty="0">
                          <a:sym typeface="+mn-ea"/>
                        </a:rPr>
                        <a:t>M</a:t>
                      </a:r>
                      <a:r>
                        <a:rPr lang="en-GB" altLang="en-US" dirty="0"/>
                        <a:t>ost frequently used </a:t>
                      </a:r>
                      <a:r>
                        <a:rPr lang="en-GB" altLang="en-US" dirty="0" smtClean="0"/>
                        <a:t>- </a:t>
                      </a:r>
                      <a:r>
                        <a:rPr lang="en-GB" altLang="en-US" sz="1800" dirty="0" err="1" smtClean="0">
                          <a:sym typeface="+mn-ea"/>
                        </a:rPr>
                        <a:t>xenograft</a:t>
                      </a:r>
                      <a:endParaRPr lang="en-GB" altLang="en-US" dirty="0"/>
                    </a:p>
                  </a:txBody>
                  <a:tcPr/>
                </a:tc>
                <a:tc>
                  <a:txBody>
                    <a:bodyPr/>
                    <a:lstStyle/>
                    <a:p>
                      <a:pPr>
                        <a:buNone/>
                      </a:pPr>
                      <a:r>
                        <a:rPr lang="en-GB" altLang="en-US" dirty="0" smtClean="0"/>
                        <a:t>leaflets </a:t>
                      </a:r>
                      <a:r>
                        <a:rPr lang="en-GB" altLang="en-US" dirty="0"/>
                        <a:t>mounted   inside the frame</a:t>
                      </a:r>
                    </a:p>
                  </a:txBody>
                  <a:tcPr/>
                </a:tc>
                <a:tc>
                  <a:txBody>
                    <a:bodyPr/>
                    <a:lstStyle/>
                    <a:p>
                      <a:pPr>
                        <a:buNone/>
                      </a:pPr>
                      <a:endParaRPr lang="en-GB" altLang="en-US"/>
                    </a:p>
                  </a:txBody>
                  <a:tcPr/>
                </a:tc>
                <a:tc>
                  <a:txBody>
                    <a:bodyPr/>
                    <a:lstStyle/>
                    <a:p>
                      <a:pPr>
                        <a:buNone/>
                      </a:pPr>
                      <a:endParaRPr lang="en-GB" altLang="en-US" dirty="0"/>
                    </a:p>
                  </a:txBody>
                  <a:tcPr/>
                </a:tc>
                <a:tc>
                  <a:txBody>
                    <a:bodyPr/>
                    <a:lstStyle/>
                    <a:p>
                      <a:pPr>
                        <a:buNone/>
                      </a:pPr>
                      <a:r>
                        <a:rPr lang="en-GB" altLang="en-US" dirty="0">
                          <a:solidFill>
                            <a:srgbClr val="FF0000"/>
                          </a:solidFill>
                        </a:rPr>
                        <a:t>High</a:t>
                      </a:r>
                    </a:p>
                    <a:p>
                      <a:pPr>
                        <a:buNone/>
                      </a:pPr>
                      <a:r>
                        <a:rPr lang="en-GB" altLang="en-US" dirty="0" smtClean="0"/>
                        <a:t>(stenosis &gt; regurgitation)</a:t>
                      </a:r>
                      <a:endParaRPr lang="en-GB" altLang="en-US" dirty="0"/>
                    </a:p>
                  </a:txBody>
                  <a:tcPr/>
                </a:tc>
                <a:tc>
                  <a:txBody>
                    <a:bodyPr/>
                    <a:lstStyle/>
                    <a:p>
                      <a:pPr>
                        <a:buNone/>
                      </a:pPr>
                      <a:r>
                        <a:rPr lang="en-GB" altLang="en-US"/>
                        <a:t>lower</a:t>
                      </a:r>
                    </a:p>
                  </a:txBody>
                  <a:tcPr/>
                </a:tc>
              </a:tr>
              <a:tr h="963039">
                <a:tc vMerge="1">
                  <a:txBody>
                    <a:bodyPr/>
                    <a:lstStyle/>
                    <a:p>
                      <a:endParaRPr lang="en-US"/>
                    </a:p>
                  </a:txBody>
                  <a:tcPr/>
                </a:tc>
                <a:tc vMerge="1">
                  <a:txBody>
                    <a:bodyPr/>
                    <a:lstStyle/>
                    <a:p>
                      <a:endParaRPr lang="en-US"/>
                    </a:p>
                  </a:txBody>
                  <a:tcPr/>
                </a:tc>
                <a:tc>
                  <a:txBody>
                    <a:bodyPr/>
                    <a:lstStyle/>
                    <a:p>
                      <a:pPr>
                        <a:buNone/>
                      </a:pPr>
                      <a:r>
                        <a:rPr lang="en-GB" altLang="en-US" sz="1800">
                          <a:solidFill>
                            <a:schemeClr val="tx1"/>
                          </a:solidFill>
                          <a:sym typeface="+mn-ea"/>
                        </a:rPr>
                        <a:t>Externally mounted </a:t>
                      </a:r>
                      <a:endParaRPr lang="en-GB" altLang="en-US"/>
                    </a:p>
                  </a:txBody>
                  <a:tcPr/>
                </a:tc>
                <a:tc>
                  <a:txBody>
                    <a:bodyPr/>
                    <a:lstStyle/>
                    <a:p>
                      <a:pPr>
                        <a:buNone/>
                      </a:pPr>
                      <a:r>
                        <a:rPr lang="en-GB" altLang="en-US" sz="1800">
                          <a:sym typeface="+mn-ea"/>
                        </a:rPr>
                        <a:t>larger  </a:t>
                      </a:r>
                      <a:endParaRPr lang="en-GB" altLang="en-US"/>
                    </a:p>
                  </a:txBody>
                  <a:tcPr/>
                </a:tc>
                <a:tc>
                  <a:txBody>
                    <a:bodyPr/>
                    <a:lstStyle/>
                    <a:p>
                      <a:pPr>
                        <a:buNone/>
                      </a:pPr>
                      <a:r>
                        <a:rPr lang="en-GB" altLang="en-US" sz="1800">
                          <a:sym typeface="+mn-ea"/>
                        </a:rPr>
                        <a:t>lower</a:t>
                      </a:r>
                      <a:endParaRPr lang="en-GB" altLang="en-US"/>
                    </a:p>
                  </a:txBody>
                  <a:tcPr/>
                </a:tc>
                <a:tc>
                  <a:txBody>
                    <a:bodyPr/>
                    <a:lstStyle/>
                    <a:p>
                      <a:pPr>
                        <a:buNone/>
                      </a:pPr>
                      <a:endParaRPr lang="en-GB" altLang="en-US" dirty="0"/>
                    </a:p>
                  </a:txBody>
                  <a:tcPr/>
                </a:tc>
                <a:tc>
                  <a:txBody>
                    <a:bodyPr/>
                    <a:lstStyle/>
                    <a:p>
                      <a:pPr>
                        <a:buNone/>
                      </a:pPr>
                      <a:r>
                        <a:rPr lang="en-GB" altLang="en-US"/>
                        <a:t>+</a:t>
                      </a:r>
                    </a:p>
                  </a:txBody>
                  <a:tcPr/>
                </a:tc>
              </a:tr>
              <a:tr h="1009812">
                <a:tc>
                  <a:txBody>
                    <a:bodyPr/>
                    <a:lstStyle/>
                    <a:p>
                      <a:pPr>
                        <a:buNone/>
                      </a:pPr>
                      <a:r>
                        <a:rPr lang="en-GB" altLang="en-US"/>
                        <a:t>stentless BPV</a:t>
                      </a:r>
                    </a:p>
                  </a:txBody>
                  <a:tcPr/>
                </a:tc>
                <a:tc>
                  <a:txBody>
                    <a:bodyPr/>
                    <a:lstStyle/>
                    <a:p>
                      <a:pPr>
                        <a:buNone/>
                      </a:pPr>
                      <a:endParaRPr lang="en-US"/>
                    </a:p>
                  </a:txBody>
                  <a:tcPr/>
                </a:tc>
                <a:tc>
                  <a:txBody>
                    <a:bodyPr/>
                    <a:lstStyle/>
                    <a:p>
                      <a:pPr>
                        <a:buNone/>
                      </a:pPr>
                      <a:endParaRPr lang="en-US"/>
                    </a:p>
                  </a:txBody>
                  <a:tcPr/>
                </a:tc>
                <a:tc>
                  <a:txBody>
                    <a:bodyPr/>
                    <a:lstStyle/>
                    <a:p>
                      <a:pPr>
                        <a:buNone/>
                      </a:pPr>
                      <a:r>
                        <a:rPr lang="en-GB" altLang="en-US"/>
                        <a:t>larger </a:t>
                      </a:r>
                    </a:p>
                  </a:txBody>
                  <a:tcPr/>
                </a:tc>
                <a:tc>
                  <a:txBody>
                    <a:bodyPr/>
                    <a:lstStyle/>
                    <a:p>
                      <a:pPr>
                        <a:buNone/>
                      </a:pPr>
                      <a:r>
                        <a:rPr lang="en-GB" altLang="en-US"/>
                        <a:t>lower</a:t>
                      </a:r>
                    </a:p>
                  </a:txBody>
                  <a:tcPr/>
                </a:tc>
                <a:tc>
                  <a:txBody>
                    <a:bodyPr/>
                    <a:lstStyle/>
                    <a:p>
                      <a:pPr>
                        <a:buNone/>
                      </a:pPr>
                      <a:r>
                        <a:rPr lang="en-GB" altLang="en-US" dirty="0" smtClean="0">
                          <a:solidFill>
                            <a:srgbClr val="FF0000"/>
                          </a:solidFill>
                        </a:rPr>
                        <a:t>High</a:t>
                      </a:r>
                      <a:endParaRPr lang="en-GB" altLang="en-US" dirty="0" smtClean="0">
                        <a:solidFill>
                          <a:schemeClr val="tx1"/>
                        </a:solidFill>
                      </a:endParaRPr>
                    </a:p>
                    <a:p>
                      <a:pPr>
                        <a:buNone/>
                      </a:pPr>
                      <a:r>
                        <a:rPr lang="en-GB" altLang="en-US" dirty="0" smtClean="0">
                          <a:solidFill>
                            <a:schemeClr val="tx1"/>
                          </a:solidFill>
                        </a:rPr>
                        <a:t>(regurgitation&gt; stenosis)</a:t>
                      </a:r>
                      <a:endParaRPr lang="en-GB" altLang="en-US" dirty="0">
                        <a:solidFill>
                          <a:schemeClr val="tx1"/>
                        </a:solidFill>
                      </a:endParaRPr>
                    </a:p>
                  </a:txBody>
                  <a:tcPr/>
                </a:tc>
                <a:tc>
                  <a:txBody>
                    <a:bodyPr/>
                    <a:lstStyle/>
                    <a:p>
                      <a:pPr>
                        <a:buNone/>
                      </a:pPr>
                      <a:r>
                        <a:rPr lang="en-GB" altLang="en-US" dirty="0"/>
                        <a:t>+  (</a:t>
                      </a:r>
                      <a:r>
                        <a:rPr lang="en-GB" altLang="en-US" dirty="0" err="1"/>
                        <a:t>ViV</a:t>
                      </a:r>
                      <a:r>
                        <a:rPr lang="en-GB" altLang="en-US" dirty="0"/>
                        <a:t>)</a:t>
                      </a:r>
                    </a:p>
                  </a:txBody>
                  <a:tcPr/>
                </a:tc>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p:cNvPicPr>
            <a:picLocks noGrp="1" noChangeAspect="1"/>
          </p:cNvPicPr>
          <p:nvPr>
            <p:ph sz="half" idx="1"/>
            <p:custDataLst>
              <p:tags r:id="rId1"/>
            </p:custDataLst>
          </p:nvPr>
        </p:nvPicPr>
        <p:blipFill>
          <a:blip r:embed="rId5"/>
          <a:stretch>
            <a:fillRect/>
          </a:stretch>
        </p:blipFill>
        <p:spPr>
          <a:xfrm>
            <a:off x="2323465" y="441960"/>
            <a:ext cx="7545070" cy="6179185"/>
          </a:xfrm>
          <a:prstGeom prst="rect">
            <a:avLst/>
          </a:prstGeom>
        </p:spPr>
      </p:pic>
      <p:sp>
        <p:nvSpPr>
          <p:cNvPr id="7" name="Text Box 6"/>
          <p:cNvSpPr txBox="1"/>
          <p:nvPr>
            <p:custDataLst>
              <p:tags r:id="rId2"/>
            </p:custDataLst>
          </p:nvPr>
        </p:nvSpPr>
        <p:spPr>
          <a:xfrm>
            <a:off x="9902190" y="3864610"/>
            <a:ext cx="1970405" cy="1476375"/>
          </a:xfrm>
          <a:prstGeom prst="rect">
            <a:avLst/>
          </a:prstGeom>
          <a:noFill/>
        </p:spPr>
        <p:txBody>
          <a:bodyPr wrap="square" rtlCol="0">
            <a:spAutoFit/>
          </a:bodyPr>
          <a:lstStyle/>
          <a:p>
            <a:r>
              <a:rPr lang="en-US" sz="1000"/>
              <a:t>Muratori M, Fusini L, Mancini ME, Tamborini G, Ghulam Ali S, Gripari P, Doldi M, Frappampina A, Teruzzi G, Pontone G, Montorsi P. The role of multimodality imaging in left-sided prosthetic valve dysfunction. Journal of Cardiovascular Development and Disease. 2022 Jan 4;9(1):12.</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4530"/>
            <a:ext cx="10419715" cy="836930"/>
          </a:xfrm>
        </p:spPr>
        <p:txBody>
          <a:bodyPr/>
          <a:lstStyle/>
          <a:p>
            <a:r>
              <a:rPr lang="en-GB" altLang="en-US" sz="3200">
                <a:solidFill>
                  <a:schemeClr val="accent1"/>
                </a:solidFill>
                <a:effectLst>
                  <a:outerShdw blurRad="38100" dist="25400" dir="5400000" algn="ctr" rotWithShape="0">
                    <a:srgbClr val="6E747A">
                      <a:alpha val="43000"/>
                    </a:srgbClr>
                  </a:outerShdw>
                </a:effectLst>
              </a:rPr>
              <a:t>Pr MR</a:t>
            </a:r>
          </a:p>
        </p:txBody>
      </p:sp>
      <p:pic>
        <p:nvPicPr>
          <p:cNvPr id="4" name="Content Placeholder 3"/>
          <p:cNvPicPr>
            <a:picLocks noGrp="1" noChangeAspect="1"/>
          </p:cNvPicPr>
          <p:nvPr>
            <p:ph idx="1"/>
            <p:custDataLst>
              <p:tags r:id="rId1"/>
            </p:custDataLst>
          </p:nvPr>
        </p:nvPicPr>
        <p:blipFill>
          <a:blip r:embed="rId3"/>
          <a:stretch>
            <a:fillRect/>
          </a:stretch>
        </p:blipFill>
        <p:spPr>
          <a:xfrm>
            <a:off x="848360" y="2000250"/>
            <a:ext cx="10518775" cy="297434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a:solidFill>
                  <a:schemeClr val="accent1"/>
                </a:solidFill>
                <a:effectLst>
                  <a:outerShdw blurRad="38100" dist="25400" dir="5400000" algn="ctr" rotWithShape="0">
                    <a:srgbClr val="6E747A">
                      <a:alpha val="43000"/>
                    </a:srgbClr>
                  </a:outerShdw>
                </a:effectLst>
              </a:rPr>
              <a:t>Echo criteria for severity of prosthetic </a:t>
            </a:r>
            <a:r>
              <a:rPr lang="en-GB" altLang="en-US" sz="2400" b="1">
                <a:solidFill>
                  <a:schemeClr val="accent1"/>
                </a:solidFill>
                <a:effectLst>
                  <a:outerShdw blurRad="38100" dist="25400" dir="5400000" algn="ctr" rotWithShape="0">
                    <a:srgbClr val="6E747A">
                      <a:alpha val="43000"/>
                    </a:srgbClr>
                  </a:outerShdw>
                </a:effectLst>
              </a:rPr>
              <a:t>MR</a:t>
            </a:r>
            <a:r>
              <a:rPr lang="en-US" sz="2400" b="1">
                <a:solidFill>
                  <a:schemeClr val="accent1"/>
                </a:solidFill>
                <a:effectLst>
                  <a:outerShdw blurRad="38100" dist="25400" dir="5400000" algn="ctr" rotWithShape="0">
                    <a:srgbClr val="6E747A">
                      <a:alpha val="43000"/>
                    </a:srgbClr>
                  </a:outerShdw>
                </a:effectLst>
              </a:rPr>
              <a:t> using findings </a:t>
            </a:r>
          </a:p>
        </p:txBody>
      </p:sp>
      <p:pic>
        <p:nvPicPr>
          <p:cNvPr id="4" name="Content Placeholder 3"/>
          <p:cNvPicPr>
            <a:picLocks noGrp="1" noChangeAspect="1"/>
          </p:cNvPicPr>
          <p:nvPr>
            <p:ph idx="1"/>
            <p:custDataLst>
              <p:tags r:id="rId1"/>
            </p:custDataLst>
          </p:nvPr>
        </p:nvPicPr>
        <p:blipFill>
          <a:blip r:embed="rId3"/>
          <a:stretch>
            <a:fillRect/>
          </a:stretch>
        </p:blipFill>
        <p:spPr>
          <a:xfrm>
            <a:off x="981710" y="1392555"/>
            <a:ext cx="10036175" cy="4351655"/>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b="1">
                <a:sym typeface="+mn-ea"/>
              </a:rPr>
              <a:t>MULTIMODALITY IMAGING</a:t>
            </a:r>
            <a:endParaRPr lang="en-US"/>
          </a:p>
        </p:txBody>
      </p:sp>
      <p:sp>
        <p:nvSpPr>
          <p:cNvPr id="3" name="Content Placeholder 2"/>
          <p:cNvSpPr>
            <a:spLocks noGrp="1"/>
          </p:cNvSpPr>
          <p:nvPr>
            <p:ph idx="1"/>
          </p:nvPr>
        </p:nvSpPr>
        <p:spPr/>
        <p:txBody>
          <a:bodyPr/>
          <a:lstStyle/>
          <a:p>
            <a:pPr>
              <a:buFont typeface="Wingdings" panose="05000000000000000000" charset="0"/>
              <a:buChar char="v"/>
            </a:pPr>
            <a:r>
              <a:rPr lang="en-GB" altLang="en-US">
                <a:solidFill>
                  <a:schemeClr val="accent5">
                    <a:lumMod val="50000"/>
                  </a:schemeClr>
                </a:solidFill>
              </a:rPr>
              <a:t> ECHO</a:t>
            </a:r>
          </a:p>
          <a:p>
            <a:pPr>
              <a:buFont typeface="Wingdings" panose="05000000000000000000" charset="0"/>
              <a:buChar char="v"/>
            </a:pPr>
            <a:r>
              <a:rPr lang="en-GB" dirty="0" smtClean="0">
                <a:solidFill>
                  <a:schemeClr val="accent5">
                    <a:lumMod val="50000"/>
                  </a:schemeClr>
                </a:solidFill>
                <a:sym typeface="+mn-ea"/>
              </a:rPr>
              <a:t> Cine fluoroscopy</a:t>
            </a:r>
            <a:endParaRPr lang="en-GB" dirty="0" smtClean="0">
              <a:solidFill>
                <a:schemeClr val="accent5">
                  <a:lumMod val="50000"/>
                </a:schemeClr>
              </a:solidFill>
            </a:endParaRPr>
          </a:p>
          <a:p>
            <a:pPr>
              <a:buFont typeface="Wingdings" panose="05000000000000000000" charset="0"/>
              <a:buChar char="v"/>
            </a:pPr>
            <a:r>
              <a:rPr lang="en-GB" dirty="0" smtClean="0">
                <a:solidFill>
                  <a:schemeClr val="accent5">
                    <a:lumMod val="50000"/>
                  </a:schemeClr>
                </a:solidFill>
                <a:sym typeface="+mn-ea"/>
              </a:rPr>
              <a:t> C</a:t>
            </a:r>
            <a:r>
              <a:rPr lang="en-GB" dirty="0" err="1" smtClean="0">
                <a:solidFill>
                  <a:schemeClr val="accent5">
                    <a:lumMod val="50000"/>
                  </a:schemeClr>
                </a:solidFill>
                <a:sym typeface="+mn-ea"/>
              </a:rPr>
              <a:t>ath strudy</a:t>
            </a:r>
            <a:endParaRPr lang="en-GB" dirty="0" smtClean="0">
              <a:solidFill>
                <a:schemeClr val="accent5">
                  <a:lumMod val="50000"/>
                </a:schemeClr>
              </a:solidFill>
            </a:endParaRPr>
          </a:p>
          <a:p>
            <a:pPr>
              <a:buFont typeface="Wingdings" panose="05000000000000000000" charset="0"/>
              <a:buChar char="v"/>
            </a:pPr>
            <a:r>
              <a:rPr lang="en-GB" dirty="0" smtClean="0">
                <a:solidFill>
                  <a:schemeClr val="accent5">
                    <a:lumMod val="50000"/>
                  </a:schemeClr>
                </a:solidFill>
                <a:sym typeface="+mn-ea"/>
              </a:rPr>
              <a:t> CT</a:t>
            </a:r>
            <a:endParaRPr lang="en-GB" dirty="0" smtClean="0">
              <a:solidFill>
                <a:schemeClr val="accent5">
                  <a:lumMod val="50000"/>
                </a:schemeClr>
              </a:solidFill>
            </a:endParaRPr>
          </a:p>
          <a:p>
            <a:pPr>
              <a:buFont typeface="Wingdings" panose="05000000000000000000" charset="0"/>
              <a:buChar char="v"/>
            </a:pPr>
            <a:r>
              <a:rPr lang="en-GB" dirty="0" smtClean="0">
                <a:solidFill>
                  <a:schemeClr val="accent5">
                    <a:lumMod val="50000"/>
                  </a:schemeClr>
                </a:solidFill>
                <a:sym typeface="+mn-ea"/>
              </a:rPr>
              <a:t> CMR</a:t>
            </a:r>
            <a:endParaRPr lang="en-GB" dirty="0" smtClean="0">
              <a:solidFill>
                <a:schemeClr val="accent5">
                  <a:lumMod val="50000"/>
                </a:schemeClr>
              </a:solidFill>
            </a:endParaRPr>
          </a:p>
          <a:p>
            <a:pPr>
              <a:buFont typeface="Wingdings" panose="05000000000000000000" charset="0"/>
              <a:buChar char="v"/>
            </a:pPr>
            <a:r>
              <a:rPr lang="en-GB" dirty="0" smtClean="0">
                <a:solidFill>
                  <a:schemeClr val="accent5">
                    <a:lumMod val="50000"/>
                  </a:schemeClr>
                </a:solidFill>
                <a:sym typeface="+mn-ea"/>
              </a:rPr>
              <a:t> Cardiac PET</a:t>
            </a:r>
            <a:endParaRPr lang="en-IN" dirty="0">
              <a:solidFill>
                <a:schemeClr val="accent5">
                  <a:lumMod val="50000"/>
                </a:schemeClr>
              </a:solidFill>
            </a:endParaRPr>
          </a:p>
          <a:p>
            <a:pPr>
              <a:buFont typeface="Wingdings" panose="05000000000000000000" charset="0"/>
              <a:buChar char="v"/>
            </a:pPr>
            <a:endParaRPr lang="en-IN" altLang="en-US" dirty="0">
              <a:solidFill>
                <a:schemeClr val="accent5">
                  <a:lumMod val="50000"/>
                </a:schemeClr>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782050" cy="857885"/>
          </a:xfrm>
        </p:spPr>
        <p:txBody>
          <a:bodyPr/>
          <a:lstStyle/>
          <a:p>
            <a:r>
              <a:rPr lang="en-GB" altLang="en-US" sz="3200" b="1">
                <a:solidFill>
                  <a:schemeClr val="accent1"/>
                </a:solidFill>
              </a:rPr>
              <a:t>ECHO</a:t>
            </a:r>
          </a:p>
        </p:txBody>
      </p:sp>
      <p:pic>
        <p:nvPicPr>
          <p:cNvPr id="4" name="Content Placeholder 3"/>
          <p:cNvPicPr>
            <a:picLocks noGrp="1" noChangeAspect="1"/>
          </p:cNvPicPr>
          <p:nvPr>
            <p:ph idx="1"/>
            <p:custDataLst>
              <p:tags r:id="rId1"/>
            </p:custDataLst>
          </p:nvPr>
        </p:nvPicPr>
        <p:blipFill>
          <a:blip r:embed="rId3"/>
          <a:stretch>
            <a:fillRect/>
          </a:stretch>
        </p:blipFill>
        <p:spPr>
          <a:xfrm>
            <a:off x="2209800" y="1037590"/>
            <a:ext cx="7772400" cy="513969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185400" cy="687705"/>
          </a:xfrm>
        </p:spPr>
        <p:txBody>
          <a:bodyPr/>
          <a:lstStyle/>
          <a:p>
            <a:r>
              <a:rPr lang="en-US" sz="2800" b="1" u="sng">
                <a:solidFill>
                  <a:schemeClr val="accent6">
                    <a:lumMod val="75000"/>
                  </a:schemeClr>
                </a:solidFill>
                <a:sym typeface="+mn-ea"/>
              </a:rPr>
              <a:t>Cine fluoroscopy</a:t>
            </a:r>
          </a:p>
        </p:txBody>
      </p:sp>
      <p:sp>
        <p:nvSpPr>
          <p:cNvPr id="3" name="Content Placeholder 2"/>
          <p:cNvSpPr>
            <a:spLocks noGrp="1"/>
          </p:cNvSpPr>
          <p:nvPr>
            <p:ph idx="1"/>
          </p:nvPr>
        </p:nvSpPr>
        <p:spPr>
          <a:xfrm>
            <a:off x="838200" y="1166495"/>
            <a:ext cx="10515600" cy="5287645"/>
          </a:xfrm>
        </p:spPr>
        <p:txBody>
          <a:bodyPr>
            <a:noAutofit/>
          </a:bodyPr>
          <a:lstStyle/>
          <a:p>
            <a:r>
              <a:rPr lang="en-GB" altLang="en-US" sz="2400"/>
              <a:t>I</a:t>
            </a:r>
            <a:r>
              <a:rPr lang="en-US" sz="2400"/>
              <a:t>nitial non</a:t>
            </a:r>
            <a:r>
              <a:rPr lang="en-GB" altLang="en-US" sz="2400"/>
              <a:t>-</a:t>
            </a:r>
            <a:r>
              <a:rPr lang="en-US" sz="2400"/>
              <a:t>invasive modality</a:t>
            </a:r>
            <a:r>
              <a:rPr lang="en-GB" altLang="en-US" sz="2400"/>
              <a:t> </a:t>
            </a:r>
            <a:endParaRPr lang="en-US" sz="2400"/>
          </a:p>
          <a:p>
            <a:pPr>
              <a:lnSpc>
                <a:spcPct val="80000"/>
              </a:lnSpc>
              <a:buFont typeface="Wingdings" panose="05000000000000000000" charset="0"/>
              <a:buChar char="Ø"/>
            </a:pPr>
            <a:r>
              <a:rPr lang="en-GB" altLang="en-US" sz="2400" dirty="0" smtClean="0">
                <a:effectLst/>
                <a:cs typeface="+mn-lt"/>
                <a:sym typeface="+mn-ea"/>
              </a:rPr>
              <a:t> </a:t>
            </a:r>
            <a:r>
              <a:rPr lang="en-US" sz="2400" dirty="0" smtClean="0">
                <a:effectLst/>
                <a:cs typeface="+mn-lt"/>
                <a:sym typeface="+mn-ea"/>
              </a:rPr>
              <a:t>Aortic valve prosthesis - RAO caudal</a:t>
            </a:r>
            <a:r>
              <a:rPr lang="en-GB" altLang="en-US" sz="2400" dirty="0" smtClean="0">
                <a:effectLst/>
                <a:cs typeface="+mn-lt"/>
                <a:sym typeface="+mn-ea"/>
              </a:rPr>
              <a:t> &amp; </a:t>
            </a:r>
            <a:r>
              <a:rPr lang="en-US" sz="2400" dirty="0" smtClean="0">
                <a:effectLst/>
                <a:cs typeface="+mn-lt"/>
                <a:sym typeface="+mn-ea"/>
              </a:rPr>
              <a:t> LAO cranial </a:t>
            </a:r>
            <a:endParaRPr lang="en-US" sz="2400" dirty="0" smtClean="0">
              <a:solidFill>
                <a:schemeClr val="tx1"/>
              </a:solidFill>
              <a:effectLst/>
              <a:cs typeface="+mn-lt"/>
            </a:endParaRPr>
          </a:p>
          <a:p>
            <a:pPr>
              <a:lnSpc>
                <a:spcPct val="80000"/>
              </a:lnSpc>
              <a:buFont typeface="Wingdings" panose="05000000000000000000" charset="0"/>
              <a:buChar char="Ø"/>
            </a:pPr>
            <a:r>
              <a:rPr lang="en-US" sz="2400" dirty="0" smtClean="0">
                <a:effectLst/>
                <a:cs typeface="+mn-lt"/>
                <a:sym typeface="+mn-ea"/>
              </a:rPr>
              <a:t> Mitral valve prosthesis - RAO cranial </a:t>
            </a:r>
            <a:endParaRPr lang="en-US" sz="2400" dirty="0" smtClean="0">
              <a:solidFill>
                <a:schemeClr val="tx1"/>
              </a:solidFill>
              <a:effectLst>
                <a:outerShdw blurRad="38100" dist="19050" dir="2700000" algn="tl" rotWithShape="0">
                  <a:schemeClr val="dk1">
                    <a:alpha val="40000"/>
                  </a:schemeClr>
                </a:outerShdw>
              </a:effectLst>
              <a:cs typeface="+mn-lt"/>
            </a:endParaRPr>
          </a:p>
          <a:p>
            <a:endParaRPr lang="en-US" sz="2400"/>
          </a:p>
          <a:p>
            <a:r>
              <a:rPr lang="en-GB" altLang="en-US" sz="2400"/>
              <a:t>B</a:t>
            </a:r>
            <a:r>
              <a:rPr lang="en-US" sz="2400"/>
              <a:t>ase </a:t>
            </a:r>
            <a:r>
              <a:rPr lang="en-GB" altLang="en-US" sz="2400"/>
              <a:t>&amp;</a:t>
            </a:r>
            <a:r>
              <a:rPr lang="en-US" sz="2400"/>
              <a:t> dis</a:t>
            </a:r>
            <a:r>
              <a:rPr lang="en-GB" altLang="en-US" sz="2400"/>
              <a:t>k </a:t>
            </a:r>
            <a:r>
              <a:rPr lang="en-US" sz="2400"/>
              <a:t>occluder</a:t>
            </a:r>
            <a:r>
              <a:rPr lang="en-GB" altLang="en-US" sz="2400"/>
              <a:t> are radio-opaque --&gt; </a:t>
            </a:r>
            <a:r>
              <a:rPr lang="en-GB" altLang="en-US" sz="2400">
                <a:solidFill>
                  <a:schemeClr val="accent6">
                    <a:lumMod val="75000"/>
                  </a:schemeClr>
                </a:solidFill>
              </a:rPr>
              <a:t>mobility</a:t>
            </a:r>
            <a:r>
              <a:rPr lang="en-US" sz="2400"/>
              <a:t> </a:t>
            </a:r>
          </a:p>
          <a:p>
            <a:r>
              <a:rPr lang="en-US" sz="2400"/>
              <a:t>Abnormal tilting of the base ring </a:t>
            </a:r>
            <a:r>
              <a:rPr lang="en-GB" altLang="en-US" sz="2400"/>
              <a:t>--&gt;</a:t>
            </a:r>
            <a:r>
              <a:rPr lang="en-US" sz="2400"/>
              <a:t> </a:t>
            </a:r>
            <a:r>
              <a:rPr lang="en-GB" altLang="en-US" sz="2400">
                <a:solidFill>
                  <a:srgbClr val="C00000"/>
                </a:solidFill>
              </a:rPr>
              <a:t>D</a:t>
            </a:r>
            <a:r>
              <a:rPr lang="en-US" sz="2400">
                <a:solidFill>
                  <a:srgbClr val="C00000"/>
                </a:solidFill>
              </a:rPr>
              <a:t>ehiscence </a:t>
            </a:r>
            <a:r>
              <a:rPr lang="en-GB" altLang="en-US" sz="2400">
                <a:solidFill>
                  <a:srgbClr val="C00000"/>
                </a:solidFill>
              </a:rPr>
              <a:t>&amp;</a:t>
            </a:r>
            <a:r>
              <a:rPr lang="en-US" sz="2400">
                <a:solidFill>
                  <a:srgbClr val="C00000"/>
                </a:solidFill>
              </a:rPr>
              <a:t> </a:t>
            </a:r>
            <a:r>
              <a:rPr lang="en-GB" altLang="en-US" sz="2400">
                <a:solidFill>
                  <a:srgbClr val="C00000"/>
                </a:solidFill>
              </a:rPr>
              <a:t>PVL</a:t>
            </a:r>
            <a:r>
              <a:rPr lang="en-US" sz="2400"/>
              <a:t> </a:t>
            </a:r>
          </a:p>
          <a:p>
            <a:r>
              <a:rPr lang="en-US" sz="2400"/>
              <a:t>Impaired dis</a:t>
            </a:r>
            <a:r>
              <a:rPr lang="en-GB" altLang="en-US" sz="2400"/>
              <a:t>c </a:t>
            </a:r>
            <a:r>
              <a:rPr lang="en-US" sz="2400"/>
              <a:t>occluder mobility </a:t>
            </a:r>
            <a:r>
              <a:rPr lang="en-GB" altLang="en-US" sz="2400"/>
              <a:t>--&gt;</a:t>
            </a:r>
            <a:r>
              <a:rPr lang="en-US" sz="2400"/>
              <a:t> </a:t>
            </a:r>
            <a:r>
              <a:rPr lang="en-US" sz="2400">
                <a:solidFill>
                  <a:srgbClr val="C00000"/>
                </a:solidFill>
              </a:rPr>
              <a:t>prosthetic valve dysfunction</a:t>
            </a:r>
            <a:r>
              <a:rPr lang="en-US" sz="2400"/>
              <a:t> </a:t>
            </a:r>
          </a:p>
          <a:p>
            <a:r>
              <a:rPr lang="en-US" sz="2400"/>
              <a:t>Calcifications on </a:t>
            </a:r>
            <a:r>
              <a:rPr lang="en-GB" sz="2400"/>
              <a:t>BPV</a:t>
            </a:r>
            <a:r>
              <a:rPr lang="en-US" sz="2400"/>
              <a:t> leaflets </a:t>
            </a:r>
            <a:r>
              <a:rPr lang="en-GB" altLang="en-US" sz="2400"/>
              <a:t>--&gt;</a:t>
            </a:r>
            <a:r>
              <a:rPr lang="en-US" sz="2400"/>
              <a:t> </a:t>
            </a:r>
            <a:r>
              <a:rPr lang="en-US" sz="2400">
                <a:solidFill>
                  <a:srgbClr val="C00000"/>
                </a:solidFill>
              </a:rPr>
              <a:t>valvular degeneration</a:t>
            </a:r>
          </a:p>
          <a:p>
            <a:endParaRPr lang="en-US" sz="2400">
              <a:solidFill>
                <a:srgbClr val="C00000"/>
              </a:solidFill>
            </a:endParaRPr>
          </a:p>
          <a:p>
            <a:r>
              <a:rPr lang="en-GB" altLang="en-US" sz="2400"/>
              <a:t>N</a:t>
            </a:r>
            <a:r>
              <a:rPr lang="en-US" sz="2400"/>
              <a:t>ow primarily a complementary tool</a:t>
            </a:r>
            <a:endParaRPr lang="en-US" sz="2400" dirty="0" smtClean="0">
              <a:solidFill>
                <a:schemeClr val="tx1"/>
              </a:solidFill>
              <a:effectLst>
                <a:outerShdw blurRad="38100" dist="19050" dir="2700000" algn="tl" rotWithShape="0">
                  <a:schemeClr val="dk1">
                    <a:alpha val="40000"/>
                  </a:schemeClr>
                </a:outerShdw>
              </a:effectLst>
            </a:endParaRPr>
          </a:p>
        </p:txBody>
      </p:sp>
      <p:pic>
        <p:nvPicPr>
          <p:cNvPr id="6" name="Content Placeholder 5"/>
          <p:cNvPicPr>
            <a:picLocks noGrp="1" noChangeAspect="1"/>
          </p:cNvPicPr>
          <p:nvPr>
            <p:ph sz="half" idx="2"/>
            <p:custDataLst>
              <p:tags r:id="rId1"/>
            </p:custDataLst>
          </p:nvPr>
        </p:nvPicPr>
        <p:blipFill>
          <a:blip r:embed="rId3"/>
          <a:stretch>
            <a:fillRect/>
          </a:stretch>
        </p:blipFill>
        <p:spPr>
          <a:xfrm>
            <a:off x="7834630" y="0"/>
            <a:ext cx="4357370" cy="26289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239375" cy="643890"/>
          </a:xfrm>
        </p:spPr>
        <p:txBody>
          <a:bodyPr>
            <a:noAutofit/>
          </a:bodyPr>
          <a:lstStyle/>
          <a:p>
            <a:r>
              <a:rPr lang="en-US" sz="2800" b="1" u="sng">
                <a:solidFill>
                  <a:schemeClr val="accent6">
                    <a:lumMod val="75000"/>
                  </a:schemeClr>
                </a:solidFill>
                <a:sym typeface="+mn-ea"/>
              </a:rPr>
              <a:t>Cardiac catheterization</a:t>
            </a:r>
          </a:p>
        </p:txBody>
      </p:sp>
      <p:sp>
        <p:nvSpPr>
          <p:cNvPr id="3" name="Content Placeholder 2"/>
          <p:cNvSpPr>
            <a:spLocks noGrp="1"/>
          </p:cNvSpPr>
          <p:nvPr>
            <p:ph idx="1"/>
          </p:nvPr>
        </p:nvSpPr>
        <p:spPr>
          <a:xfrm>
            <a:off x="838200" y="1377950"/>
            <a:ext cx="10515600" cy="4788535"/>
          </a:xfrm>
        </p:spPr>
        <p:txBody>
          <a:bodyPr>
            <a:noAutofit/>
          </a:bodyPr>
          <a:lstStyle/>
          <a:p>
            <a:r>
              <a:rPr lang="en-US" sz="2400">
                <a:solidFill>
                  <a:schemeClr val="accent1"/>
                </a:solidFill>
                <a:effectLst>
                  <a:outerShdw blurRad="38100" dist="25400" dir="5400000" algn="ctr" rotWithShape="0">
                    <a:srgbClr val="6E747A">
                      <a:alpha val="43000"/>
                    </a:srgbClr>
                  </a:outerShdw>
                </a:effectLst>
              </a:rPr>
              <a:t>Gorlin formula</a:t>
            </a:r>
            <a:r>
              <a:rPr lang="en-US" sz="2400"/>
              <a:t> </a:t>
            </a:r>
            <a:r>
              <a:rPr lang="en-GB" altLang="en-US" sz="2400"/>
              <a:t>--&gt;</a:t>
            </a:r>
            <a:r>
              <a:rPr lang="en-US" sz="2400"/>
              <a:t> EOA  </a:t>
            </a:r>
          </a:p>
          <a:p>
            <a:pPr marL="0" indent="0">
              <a:buNone/>
            </a:pPr>
            <a:r>
              <a:rPr lang="en-GB" altLang="en-US" sz="2400"/>
              <a:t>    		Area = Flow/Velocity</a:t>
            </a:r>
          </a:p>
          <a:p>
            <a:pPr marL="0" indent="0">
              <a:buNone/>
            </a:pPr>
            <a:endParaRPr lang="en-US" sz="2400"/>
          </a:p>
          <a:p>
            <a:r>
              <a:rPr lang="en-GB" altLang="en-US" sz="2400"/>
              <a:t>D</a:t>
            </a:r>
            <a:r>
              <a:rPr lang="en-US" sz="2400"/>
              <a:t>ual</a:t>
            </a:r>
            <a:r>
              <a:rPr lang="en-GB" altLang="en-US" sz="2400"/>
              <a:t> </a:t>
            </a:r>
            <a:r>
              <a:rPr lang="en-US" sz="2400"/>
              <a:t>catheter approach used to measure the pressures upstream and downstream from the valve simultaneously. </a:t>
            </a:r>
          </a:p>
          <a:p>
            <a:r>
              <a:rPr lang="en-US" sz="2400"/>
              <a:t>Catheter</a:t>
            </a:r>
            <a:r>
              <a:rPr lang="en-GB" altLang="en-US" sz="2400"/>
              <a:t> </a:t>
            </a:r>
            <a:r>
              <a:rPr lang="en-US" sz="2400"/>
              <a:t>crossing of a mechanical valve should</a:t>
            </a:r>
            <a:r>
              <a:rPr lang="en-GB" altLang="en-US" sz="2400"/>
              <a:t> </a:t>
            </a:r>
            <a:r>
              <a:rPr lang="en-US" sz="2400"/>
              <a:t>be avoided </a:t>
            </a:r>
          </a:p>
          <a:p>
            <a:r>
              <a:rPr lang="en-GB" altLang="en-US" sz="2400"/>
              <a:t>D</a:t>
            </a:r>
            <a:r>
              <a:rPr lang="en-US" sz="2400"/>
              <a:t>irect measurement ofthe </a:t>
            </a:r>
            <a:r>
              <a:rPr lang="en-GB" altLang="en-US" sz="2400"/>
              <a:t>LA </a:t>
            </a:r>
            <a:r>
              <a:rPr lang="en-US" sz="2400"/>
              <a:t>pressure with a transseptal technique is recommended in circumstances</a:t>
            </a:r>
            <a:r>
              <a:rPr lang="en-GB" altLang="en-US" sz="2400"/>
              <a:t> </a:t>
            </a:r>
            <a:r>
              <a:rPr lang="en-US" sz="2400"/>
              <a:t>where invasive </a:t>
            </a:r>
            <a:r>
              <a:rPr lang="en-GB" altLang="en-US" sz="2400"/>
              <a:t>MS</a:t>
            </a:r>
            <a:r>
              <a:rPr lang="en-US" sz="2400"/>
              <a:t> assessment is required.</a:t>
            </a:r>
          </a:p>
          <a:p>
            <a:r>
              <a:rPr lang="en-US" sz="2400"/>
              <a:t>Contrast injection</a:t>
            </a:r>
            <a:r>
              <a:rPr lang="en-GB" altLang="en-US" sz="2400"/>
              <a:t> </a:t>
            </a:r>
            <a:r>
              <a:rPr lang="en-GB" sz="2400"/>
              <a:t>--&gt;</a:t>
            </a:r>
            <a:r>
              <a:rPr lang="en-US" sz="2400"/>
              <a:t> prosthetic transvalvular or </a:t>
            </a:r>
            <a:r>
              <a:rPr lang="en-GB" altLang="en-US" sz="2400"/>
              <a:t>PVL,</a:t>
            </a:r>
            <a:r>
              <a:rPr lang="en-US" sz="2400"/>
              <a:t> </a:t>
            </a:r>
            <a:r>
              <a:rPr lang="en-GB" altLang="en-US" sz="2400"/>
              <a:t>F</a:t>
            </a:r>
            <a:r>
              <a:rPr lang="en-US" sz="2400"/>
              <a:t>istulas</a:t>
            </a:r>
            <a:r>
              <a:rPr lang="en-GB" altLang="en-US" sz="2400"/>
              <a:t>, P</a:t>
            </a:r>
            <a:r>
              <a:rPr lang="en-US" sz="2400"/>
              <a:t>seudoaneurysm</a:t>
            </a:r>
          </a:p>
        </p:txBody>
      </p:sp>
      <p:pic>
        <p:nvPicPr>
          <p:cNvPr id="4" name="Picture 3"/>
          <p:cNvPicPr>
            <a:picLocks noChangeAspect="1"/>
          </p:cNvPicPr>
          <p:nvPr/>
        </p:nvPicPr>
        <p:blipFill>
          <a:blip r:embed="rId2"/>
          <a:stretch>
            <a:fillRect/>
          </a:stretch>
        </p:blipFill>
        <p:spPr>
          <a:xfrm>
            <a:off x="7863205" y="61595"/>
            <a:ext cx="4272280" cy="2374265"/>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4705"/>
          </a:xfrm>
        </p:spPr>
        <p:txBody>
          <a:bodyPr/>
          <a:lstStyle/>
          <a:p>
            <a:r>
              <a:rPr lang="en-GB" altLang="en-US" sz="3200" b="1" u="sng">
                <a:solidFill>
                  <a:schemeClr val="accent6">
                    <a:lumMod val="75000"/>
                  </a:schemeClr>
                </a:solidFill>
              </a:rPr>
              <a:t>CT</a:t>
            </a:r>
          </a:p>
        </p:txBody>
      </p:sp>
      <p:sp>
        <p:nvSpPr>
          <p:cNvPr id="3" name="Content Placeholder 2"/>
          <p:cNvSpPr>
            <a:spLocks noGrp="1"/>
          </p:cNvSpPr>
          <p:nvPr>
            <p:ph idx="1"/>
          </p:nvPr>
        </p:nvSpPr>
        <p:spPr>
          <a:xfrm>
            <a:off x="838200" y="1179830"/>
            <a:ext cx="10515600" cy="5284470"/>
          </a:xfrm>
        </p:spPr>
        <p:txBody>
          <a:bodyPr>
            <a:normAutofit fontScale="92500" lnSpcReduction="10000"/>
          </a:bodyPr>
          <a:lstStyle/>
          <a:p>
            <a:r>
              <a:rPr lang="en-US" sz="2400"/>
              <a:t>Electrocardiographically gated CT </a:t>
            </a:r>
            <a:r>
              <a:rPr lang="en-GB" altLang="en-US" sz="2400"/>
              <a:t>--&gt;</a:t>
            </a:r>
            <a:r>
              <a:rPr lang="en-US" sz="2400"/>
              <a:t> high</a:t>
            </a:r>
            <a:r>
              <a:rPr lang="en-GB" altLang="en-US" sz="2400"/>
              <a:t> </a:t>
            </a:r>
            <a:r>
              <a:rPr lang="en-US" sz="2400"/>
              <a:t>spatial resolution</a:t>
            </a:r>
            <a:r>
              <a:rPr lang="en-GB" altLang="en-US" sz="2400"/>
              <a:t> </a:t>
            </a:r>
            <a:r>
              <a:rPr lang="en-US" sz="2400"/>
              <a:t>volumetric imaging </a:t>
            </a:r>
            <a:r>
              <a:rPr lang="en-GB" altLang="en-US" sz="2400"/>
              <a:t>           		</a:t>
            </a:r>
            <a:r>
              <a:rPr lang="en-GB" sz="2400"/>
              <a:t>--&gt; </a:t>
            </a:r>
            <a:r>
              <a:rPr lang="en-US" sz="2400"/>
              <a:t> </a:t>
            </a:r>
            <a:r>
              <a:rPr lang="en-US" sz="2400">
                <a:solidFill>
                  <a:schemeClr val="accent1"/>
                </a:solidFill>
                <a:effectLst>
                  <a:outerShdw blurRad="38100" dist="25400" dir="5400000" algn="ctr" rotWithShape="0">
                    <a:srgbClr val="6E747A">
                      <a:alpha val="43000"/>
                    </a:srgbClr>
                  </a:outerShdw>
                </a:effectLst>
              </a:rPr>
              <a:t>functional </a:t>
            </a:r>
            <a:r>
              <a:rPr lang="en-GB" altLang="en-US" sz="2400">
                <a:solidFill>
                  <a:schemeClr val="accent1"/>
                </a:solidFill>
                <a:effectLst>
                  <a:outerShdw blurRad="38100" dist="25400" dir="5400000" algn="ctr" rotWithShape="0">
                    <a:srgbClr val="6E747A">
                      <a:alpha val="43000"/>
                    </a:srgbClr>
                  </a:outerShdw>
                </a:effectLst>
              </a:rPr>
              <a:t>&amp; </a:t>
            </a:r>
            <a:r>
              <a:rPr lang="en-US" sz="2400">
                <a:solidFill>
                  <a:schemeClr val="accent1"/>
                </a:solidFill>
                <a:effectLst>
                  <a:outerShdw blurRad="38100" dist="25400" dir="5400000" algn="ctr" rotWithShape="0">
                    <a:srgbClr val="6E747A">
                      <a:alpha val="43000"/>
                    </a:srgbClr>
                  </a:outerShdw>
                </a:effectLst>
              </a:rPr>
              <a:t>anatomic assessment</a:t>
            </a:r>
            <a:endParaRPr lang="en-US" sz="2400"/>
          </a:p>
          <a:p>
            <a:endParaRPr lang="en-US" sz="2400"/>
          </a:p>
          <a:p>
            <a:r>
              <a:rPr lang="en-US" sz="2400"/>
              <a:t>CT is of greatest utility when dysfunction of a valve is detected on</a:t>
            </a:r>
            <a:r>
              <a:rPr lang="en-GB" altLang="en-US" sz="2400"/>
              <a:t> </a:t>
            </a:r>
            <a:r>
              <a:rPr lang="en-US" sz="2400"/>
              <a:t>TTE but etiology is not clear or structural intervention is planned.</a:t>
            </a:r>
          </a:p>
          <a:p>
            <a:endParaRPr lang="en-US" sz="2400"/>
          </a:p>
          <a:p>
            <a:r>
              <a:rPr lang="en-US" sz="2400"/>
              <a:t>Non</a:t>
            </a:r>
            <a:r>
              <a:rPr lang="en-GB" altLang="en-US" sz="2400"/>
              <a:t>-</a:t>
            </a:r>
            <a:r>
              <a:rPr lang="en-US" sz="2400"/>
              <a:t>contrast </a:t>
            </a:r>
            <a:r>
              <a:rPr lang="en-GB" altLang="en-US" sz="2400"/>
              <a:t>CT : M</a:t>
            </a:r>
            <a:r>
              <a:rPr lang="en-US" sz="2400"/>
              <a:t>echanical valve</a:t>
            </a:r>
            <a:r>
              <a:rPr lang="en-GB" altLang="en-US" sz="2400"/>
              <a:t> </a:t>
            </a:r>
            <a:r>
              <a:rPr lang="en-US" sz="2400"/>
              <a:t>mobility</a:t>
            </a:r>
            <a:r>
              <a:rPr lang="en-GB" altLang="en-US" sz="2400"/>
              <a:t>, stenotic/regurgitant orifice area</a:t>
            </a:r>
            <a:endParaRPr lang="en-US" sz="2400"/>
          </a:p>
          <a:p>
            <a:r>
              <a:rPr lang="en-GB" sz="2400"/>
              <a:t>C</a:t>
            </a:r>
            <a:r>
              <a:rPr lang="en-US" sz="2400"/>
              <a:t>ontrast </a:t>
            </a:r>
            <a:r>
              <a:rPr lang="en-GB" altLang="en-US" sz="2400"/>
              <a:t>CT : D</a:t>
            </a:r>
            <a:r>
              <a:rPr lang="en-US" sz="2400"/>
              <a:t>ifferentiation between thrombus and pannus</a:t>
            </a:r>
          </a:p>
          <a:p>
            <a:pPr marL="0" indent="0">
              <a:buNone/>
            </a:pPr>
            <a:r>
              <a:rPr lang="en-GB" altLang="en-US" sz="2400">
                <a:sym typeface="+mn-ea"/>
              </a:rPr>
              <a:t>                           R</a:t>
            </a:r>
            <a:r>
              <a:rPr lang="en-US" sz="2400">
                <a:sym typeface="+mn-ea"/>
              </a:rPr>
              <a:t>oot abscess</a:t>
            </a:r>
          </a:p>
          <a:p>
            <a:endParaRPr lang="en-GB" altLang="en-US" sz="2400">
              <a:solidFill>
                <a:schemeClr val="accent5"/>
              </a:solidFill>
              <a:sym typeface="+mn-ea"/>
            </a:endParaRPr>
          </a:p>
          <a:p>
            <a:r>
              <a:rPr lang="en-GB" altLang="en-US" sz="2400">
                <a:solidFill>
                  <a:schemeClr val="accent5"/>
                </a:solidFill>
                <a:sym typeface="+mn-ea"/>
              </a:rPr>
              <a:t>BPV</a:t>
            </a:r>
            <a:r>
              <a:rPr lang="en-GB" altLang="en-US" sz="2400">
                <a:sym typeface="+mn-ea"/>
              </a:rPr>
              <a:t> : </a:t>
            </a:r>
            <a:endParaRPr lang="en-GB" altLang="en-US" sz="2400"/>
          </a:p>
          <a:p>
            <a:pPr lvl="1">
              <a:buFont typeface="Wingdings" panose="05000000000000000000" charset="0"/>
              <a:buChar char="§"/>
            </a:pPr>
            <a:r>
              <a:rPr lang="en-GB" altLang="en-US">
                <a:sym typeface="+mn-ea"/>
              </a:rPr>
              <a:t>C</a:t>
            </a:r>
            <a:r>
              <a:rPr lang="en-US">
                <a:sym typeface="+mn-ea"/>
              </a:rPr>
              <a:t>ontrast</a:t>
            </a:r>
            <a:r>
              <a:rPr lang="en-GB" altLang="en-US">
                <a:sym typeface="+mn-ea"/>
              </a:rPr>
              <a:t> CT - L</a:t>
            </a:r>
            <a:r>
              <a:rPr lang="en-US">
                <a:sym typeface="+mn-ea"/>
              </a:rPr>
              <a:t>eaflet thickening</a:t>
            </a:r>
            <a:r>
              <a:rPr lang="en-GB" altLang="en-US">
                <a:sym typeface="+mn-ea"/>
              </a:rPr>
              <a:t>, </a:t>
            </a:r>
            <a:r>
              <a:rPr lang="en-US">
                <a:sym typeface="+mn-ea"/>
              </a:rPr>
              <a:t>restricted motion, detection and localization PVLs</a:t>
            </a:r>
            <a:endParaRPr lang="en-US"/>
          </a:p>
          <a:p>
            <a:pPr lvl="1">
              <a:buFont typeface="Wingdings" panose="05000000000000000000" charset="0"/>
              <a:buChar char="§"/>
            </a:pPr>
            <a:r>
              <a:rPr lang="en-GB" altLang="en-US">
                <a:sym typeface="+mn-ea"/>
              </a:rPr>
              <a:t>S</a:t>
            </a:r>
            <a:r>
              <a:rPr lang="en-US">
                <a:sym typeface="+mn-ea"/>
              </a:rPr>
              <a:t>mall</a:t>
            </a:r>
            <a:r>
              <a:rPr lang="en-GB" altLang="en-US">
                <a:sym typeface="+mn-ea"/>
              </a:rPr>
              <a:t> </a:t>
            </a:r>
            <a:r>
              <a:rPr lang="en-US">
                <a:sym typeface="+mn-ea"/>
              </a:rPr>
              <a:t>PVLs can be obscured by metallic artifacts</a:t>
            </a:r>
            <a:endParaRPr lang="en-US"/>
          </a:p>
          <a:p>
            <a:pPr lvl="1">
              <a:buFont typeface="Wingdings" panose="05000000000000000000" charset="0"/>
              <a:buChar char="§"/>
            </a:pPr>
            <a:r>
              <a:rPr lang="en-US">
                <a:sym typeface="+mn-ea"/>
              </a:rPr>
              <a:t>Calcification of bioprosthetic valve leaflets </a:t>
            </a:r>
            <a:r>
              <a:rPr lang="en-GB" altLang="en-US">
                <a:sym typeface="+mn-ea"/>
              </a:rPr>
              <a:t>(</a:t>
            </a:r>
            <a:r>
              <a:rPr lang="en-US">
                <a:sym typeface="+mn-ea"/>
              </a:rPr>
              <a:t>marker of</a:t>
            </a:r>
            <a:r>
              <a:rPr lang="en-GB" altLang="en-US">
                <a:sym typeface="+mn-ea"/>
              </a:rPr>
              <a:t> </a:t>
            </a:r>
            <a:r>
              <a:rPr lang="en-US">
                <a:sym typeface="+mn-ea"/>
              </a:rPr>
              <a:t>degeneration</a:t>
            </a:r>
            <a:r>
              <a:rPr lang="en-GB" altLang="en-US">
                <a:sym typeface="+mn-ea"/>
              </a:rPr>
              <a:t>)</a:t>
            </a:r>
            <a:r>
              <a:rPr lang="en-US">
                <a:sym typeface="+mn-ea"/>
              </a:rPr>
              <a:t> </a:t>
            </a:r>
            <a:endParaRPr lang="en-US"/>
          </a:p>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custDataLst>
              <p:tags r:id="rId1"/>
            </p:custDataLst>
          </p:nvPr>
        </p:nvPicPr>
        <p:blipFill>
          <a:blip r:embed="rId5"/>
          <a:stretch>
            <a:fillRect/>
          </a:stretch>
        </p:blipFill>
        <p:spPr>
          <a:xfrm>
            <a:off x="3082925" y="365125"/>
            <a:ext cx="6066790" cy="6033135"/>
          </a:xfrm>
          <a:prstGeom prst="rect">
            <a:avLst/>
          </a:prstGeom>
        </p:spPr>
      </p:pic>
      <p:sp>
        <p:nvSpPr>
          <p:cNvPr id="3" name="Text Box 2"/>
          <p:cNvSpPr txBox="1"/>
          <p:nvPr/>
        </p:nvSpPr>
        <p:spPr>
          <a:xfrm>
            <a:off x="9149715" y="1691005"/>
            <a:ext cx="2755900" cy="398780"/>
          </a:xfrm>
          <a:prstGeom prst="rect">
            <a:avLst/>
          </a:prstGeom>
          <a:solidFill>
            <a:schemeClr val="bg2"/>
          </a:solidFill>
        </p:spPr>
        <p:txBody>
          <a:bodyPr wrap="square" rtlCol="0">
            <a:spAutoFit/>
          </a:bodyPr>
          <a:lstStyle/>
          <a:p>
            <a:r>
              <a:rPr lang="en-GB" altLang="en-US" sz="2000" b="1">
                <a:gradFill>
                  <a:gsLst>
                    <a:gs pos="0">
                      <a:srgbClr val="E30000"/>
                    </a:gs>
                    <a:gs pos="100000">
                      <a:srgbClr val="760303"/>
                    </a:gs>
                  </a:gsLst>
                  <a:lin scaled="0"/>
                </a:gradFill>
              </a:rPr>
              <a:t>Paravalvular dehiscence</a:t>
            </a:r>
          </a:p>
        </p:txBody>
      </p:sp>
      <p:sp>
        <p:nvSpPr>
          <p:cNvPr id="5" name="Text Box 4"/>
          <p:cNvSpPr txBox="1"/>
          <p:nvPr/>
        </p:nvSpPr>
        <p:spPr>
          <a:xfrm>
            <a:off x="1391285" y="4695190"/>
            <a:ext cx="1524635" cy="398780"/>
          </a:xfrm>
          <a:prstGeom prst="rect">
            <a:avLst/>
          </a:prstGeom>
          <a:solidFill>
            <a:schemeClr val="bg2"/>
          </a:solidFill>
        </p:spPr>
        <p:txBody>
          <a:bodyPr wrap="square" rtlCol="0">
            <a:spAutoFit/>
          </a:bodyPr>
          <a:lstStyle/>
          <a:p>
            <a:r>
              <a:rPr lang="en-GB" altLang="en-US" sz="2000" b="1">
                <a:gradFill>
                  <a:gsLst>
                    <a:gs pos="0">
                      <a:srgbClr val="E30000"/>
                    </a:gs>
                    <a:gs pos="100000">
                      <a:srgbClr val="760303"/>
                    </a:gs>
                  </a:gsLst>
                  <a:lin scaled="0"/>
                </a:gradFill>
              </a:rPr>
              <a:t>Frozen disk*</a:t>
            </a:r>
          </a:p>
        </p:txBody>
      </p:sp>
      <p:sp>
        <p:nvSpPr>
          <p:cNvPr id="6" name="Text Box 5"/>
          <p:cNvSpPr txBox="1"/>
          <p:nvPr>
            <p:custDataLst>
              <p:tags r:id="rId2"/>
            </p:custDataLst>
          </p:nvPr>
        </p:nvSpPr>
        <p:spPr>
          <a:xfrm>
            <a:off x="9316720" y="4695190"/>
            <a:ext cx="1566545" cy="398780"/>
          </a:xfrm>
          <a:prstGeom prst="rect">
            <a:avLst/>
          </a:prstGeom>
          <a:solidFill>
            <a:schemeClr val="bg2"/>
          </a:solidFill>
        </p:spPr>
        <p:txBody>
          <a:bodyPr wrap="square" rtlCol="0">
            <a:spAutoFit/>
          </a:bodyPr>
          <a:lstStyle/>
          <a:p>
            <a:r>
              <a:rPr lang="en-GB" altLang="en-US" sz="2000" b="1">
                <a:gradFill>
                  <a:gsLst>
                    <a:gs pos="0">
                      <a:srgbClr val="E30000"/>
                    </a:gs>
                    <a:gs pos="100000">
                      <a:srgbClr val="760303"/>
                    </a:gs>
                  </a:gsLst>
                  <a:lin scaled="0"/>
                </a:gradFill>
              </a:rPr>
              <a:t>Pannus - LCC</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59765"/>
          </a:xfrm>
        </p:spPr>
        <p:txBody>
          <a:bodyPr>
            <a:normAutofit/>
          </a:bodyPr>
          <a:lstStyle/>
          <a:p>
            <a:r>
              <a:rPr lang="en-GB" altLang="en-US" sz="3200" b="1" u="sng">
                <a:solidFill>
                  <a:schemeClr val="accent6"/>
                </a:solidFill>
                <a:sym typeface="+mn-ea"/>
              </a:rPr>
              <a:t>CMR</a:t>
            </a:r>
          </a:p>
        </p:txBody>
      </p:sp>
      <p:pic>
        <p:nvPicPr>
          <p:cNvPr id="4" name="Content Placeholder 3"/>
          <p:cNvPicPr>
            <a:picLocks noGrp="1" noChangeAspect="1"/>
          </p:cNvPicPr>
          <p:nvPr>
            <p:ph idx="1"/>
            <p:custDataLst>
              <p:tags r:id="rId1"/>
            </p:custDataLst>
          </p:nvPr>
        </p:nvPicPr>
        <p:blipFill>
          <a:blip r:embed="rId4"/>
          <a:stretch>
            <a:fillRect/>
          </a:stretch>
        </p:blipFill>
        <p:spPr>
          <a:xfrm>
            <a:off x="752475" y="1024890"/>
            <a:ext cx="10686415" cy="525589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151" y="637500"/>
            <a:ext cx="10309698" cy="685462"/>
          </a:xfrm>
        </p:spPr>
        <p:txBody>
          <a:bodyPr/>
          <a:lstStyle/>
          <a:p>
            <a:r>
              <a:rPr lang="en-US" sz="2800" b="1" dirty="0"/>
              <a:t>Studies on </a:t>
            </a:r>
            <a:r>
              <a:rPr lang="en-US" sz="2800" b="1" dirty="0" err="1"/>
              <a:t>Transcatheter</a:t>
            </a:r>
            <a:r>
              <a:rPr lang="en-US" sz="2800" b="1" dirty="0"/>
              <a:t> </a:t>
            </a:r>
            <a:r>
              <a:rPr lang="en-US" sz="2800" b="1" dirty="0" err="1" smtClean="0"/>
              <a:t>Bioprosthetic</a:t>
            </a:r>
            <a:r>
              <a:rPr lang="en-US" sz="2800" b="1" dirty="0" smtClean="0"/>
              <a:t> valve </a:t>
            </a:r>
            <a:r>
              <a:rPr lang="en-US" sz="2800" b="1" dirty="0"/>
              <a:t>d</a:t>
            </a:r>
            <a:r>
              <a:rPr lang="en-US" sz="2800" b="1" dirty="0" smtClean="0"/>
              <a:t>urability</a:t>
            </a:r>
            <a:endParaRPr lang="en-US" sz="2800" b="1" dirty="0"/>
          </a:p>
        </p:txBody>
      </p:sp>
      <p:pic>
        <p:nvPicPr>
          <p:cNvPr id="4" name="Content Placeholder 3"/>
          <p:cNvPicPr>
            <a:picLocks noGrp="1" noChangeAspect="1"/>
          </p:cNvPicPr>
          <p:nvPr>
            <p:ph idx="1"/>
            <p:custDataLst>
              <p:tags r:id="rId1"/>
            </p:custDataLst>
          </p:nvPr>
        </p:nvPicPr>
        <p:blipFill>
          <a:blip r:embed="rId3"/>
          <a:stretch>
            <a:fillRect/>
          </a:stretch>
        </p:blipFill>
        <p:spPr>
          <a:xfrm>
            <a:off x="911029" y="2295523"/>
            <a:ext cx="10369941" cy="2188927"/>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3570"/>
          </a:xfrm>
        </p:spPr>
        <p:txBody>
          <a:bodyPr/>
          <a:lstStyle/>
          <a:p>
            <a:pPr algn="ctr"/>
            <a:r>
              <a:rPr lang="en-GB" altLang="en-US" sz="3200">
                <a:solidFill>
                  <a:schemeClr val="accent1"/>
                </a:solidFill>
                <a:effectLst>
                  <a:outerShdw blurRad="38100" dist="25400" dir="5400000" algn="ctr" rotWithShape="0">
                    <a:srgbClr val="6E747A">
                      <a:alpha val="43000"/>
                    </a:srgbClr>
                  </a:outerShdw>
                </a:effectLst>
              </a:rPr>
              <a:t>Prosthetic AV stenosis - CMR</a:t>
            </a:r>
          </a:p>
        </p:txBody>
      </p:sp>
      <p:pic>
        <p:nvPicPr>
          <p:cNvPr id="4" name="Content Placeholder 3"/>
          <p:cNvPicPr>
            <a:picLocks noGrp="1" noChangeAspect="1"/>
          </p:cNvPicPr>
          <p:nvPr>
            <p:ph idx="1"/>
            <p:custDataLst>
              <p:tags r:id="rId1"/>
            </p:custDataLst>
          </p:nvPr>
        </p:nvPicPr>
        <p:blipFill>
          <a:blip r:embed="rId4"/>
          <a:stretch>
            <a:fillRect/>
          </a:stretch>
        </p:blipFill>
        <p:spPr>
          <a:xfrm>
            <a:off x="5357495" y="1541780"/>
            <a:ext cx="6742430" cy="3872230"/>
          </a:xfrm>
          <a:prstGeom prst="rect">
            <a:avLst/>
          </a:prstGeom>
        </p:spPr>
      </p:pic>
      <p:sp>
        <p:nvSpPr>
          <p:cNvPr id="5" name="Text Box 4"/>
          <p:cNvSpPr txBox="1"/>
          <p:nvPr/>
        </p:nvSpPr>
        <p:spPr>
          <a:xfrm>
            <a:off x="308610" y="1541780"/>
            <a:ext cx="4779645" cy="4659630"/>
          </a:xfrm>
          <a:prstGeom prst="rect">
            <a:avLst/>
          </a:prstGeom>
          <a:noFill/>
        </p:spPr>
        <p:txBody>
          <a:bodyPr wrap="square" rtlCol="0">
            <a:noAutofit/>
          </a:bodyPr>
          <a:lstStyle/>
          <a:p>
            <a:r>
              <a:rPr lang="en-GB" altLang="en-US" sz="2400"/>
              <a:t>1. V</a:t>
            </a:r>
            <a:r>
              <a:rPr lang="en-US" sz="2400"/>
              <a:t>isual assessment of bioprosthetic </a:t>
            </a:r>
            <a:r>
              <a:rPr lang="en-GB" altLang="en-US" sz="2400"/>
              <a:t>	</a:t>
            </a:r>
            <a:r>
              <a:rPr lang="en-US" sz="2400"/>
              <a:t>cusps </a:t>
            </a:r>
            <a:r>
              <a:rPr lang="en-GB" altLang="en-US" sz="2400"/>
              <a:t>/</a:t>
            </a:r>
            <a:r>
              <a:rPr lang="en-US" sz="2400"/>
              <a:t> occluder</a:t>
            </a:r>
            <a:r>
              <a:rPr lang="en-GB" altLang="en-US" sz="2400"/>
              <a:t>.</a:t>
            </a:r>
            <a:endParaRPr lang="en-US" sz="2400"/>
          </a:p>
          <a:p>
            <a:r>
              <a:rPr lang="en-GB" altLang="en-US" sz="2400"/>
              <a:t>2. D</a:t>
            </a:r>
            <a:r>
              <a:rPr lang="en-US" sz="2400"/>
              <a:t>irect planimetry of the valve </a:t>
            </a:r>
            <a:r>
              <a:rPr lang="en-GB" altLang="en-US" sz="2400"/>
              <a:t>	</a:t>
            </a:r>
            <a:r>
              <a:rPr lang="en-US" sz="2400"/>
              <a:t>orifice</a:t>
            </a:r>
          </a:p>
          <a:p>
            <a:r>
              <a:rPr lang="en-GB" altLang="en-US" sz="2400"/>
              <a:t>3. Phase-contrast imaging : </a:t>
            </a:r>
            <a:r>
              <a:rPr lang="en-GB" altLang="en-US" sz="2400" b="1"/>
              <a:t>EROA</a:t>
            </a:r>
            <a:endParaRPr lang="en-GB" altLang="en-US" sz="2400"/>
          </a:p>
          <a:p>
            <a:endParaRPr lang="en-GB" altLang="en-US" sz="2400"/>
          </a:p>
          <a:p>
            <a:r>
              <a:rPr lang="en-GB" altLang="en-US" sz="2400" b="1"/>
              <a:t>limitation</a:t>
            </a:r>
            <a:r>
              <a:rPr lang="en-GB" altLang="en-US" sz="2400"/>
              <a:t> : mechanical PV artifact</a:t>
            </a:r>
          </a:p>
          <a:p>
            <a:endParaRPr lang="en-GB" altLang="en-US" sz="2400"/>
          </a:p>
          <a:p>
            <a:r>
              <a:rPr lang="en-GB" altLang="en-US" sz="2400"/>
              <a:t>Phase-contrast imaging to</a:t>
            </a:r>
          </a:p>
          <a:p>
            <a:r>
              <a:rPr lang="en-GB" altLang="en-US" sz="2400"/>
              <a:t>assess transvalvular forward flow volume and dividing that by VTI  --&gt; phase-contrast </a:t>
            </a:r>
            <a:r>
              <a:rPr lang="en-GB" altLang="en-US" sz="2400" b="1"/>
              <a:t>EROA</a:t>
            </a:r>
            <a:endParaRPr lang="en-GB" altLang="en-US" sz="2400"/>
          </a:p>
          <a:p>
            <a:endParaRPr lang="en-GB" altLang="en-US" sz="240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291445" cy="653415"/>
          </a:xfrm>
        </p:spPr>
        <p:txBody>
          <a:bodyPr/>
          <a:lstStyle/>
          <a:p>
            <a:pPr algn="ctr"/>
            <a:r>
              <a:rPr lang="en-GB" altLang="en-US" sz="3200">
                <a:solidFill>
                  <a:schemeClr val="accent1"/>
                </a:solidFill>
                <a:effectLst>
                  <a:outerShdw blurRad="38100" dist="25400" dir="5400000" algn="ctr" rotWithShape="0">
                    <a:srgbClr val="6E747A">
                      <a:alpha val="43000"/>
                    </a:srgbClr>
                  </a:outerShdw>
                </a:effectLst>
              </a:rPr>
              <a:t>Prosthetic AV regurgitation</a:t>
            </a:r>
          </a:p>
        </p:txBody>
      </p:sp>
      <p:pic>
        <p:nvPicPr>
          <p:cNvPr id="4" name="Content Placeholder 3"/>
          <p:cNvPicPr>
            <a:picLocks noGrp="1" noChangeAspect="1"/>
          </p:cNvPicPr>
          <p:nvPr>
            <p:ph idx="1"/>
            <p:custDataLst>
              <p:tags r:id="rId1"/>
            </p:custDataLst>
          </p:nvPr>
        </p:nvPicPr>
        <p:blipFill>
          <a:blip r:embed="rId4"/>
          <a:stretch>
            <a:fillRect/>
          </a:stretch>
        </p:blipFill>
        <p:spPr>
          <a:xfrm>
            <a:off x="1894840" y="955040"/>
            <a:ext cx="9106535" cy="548640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 y="365125"/>
            <a:ext cx="2431415" cy="1209040"/>
          </a:xfrm>
        </p:spPr>
        <p:txBody>
          <a:bodyPr/>
          <a:lstStyle/>
          <a:p>
            <a:r>
              <a:rPr lang="en-GB" altLang="en-US" sz="3200" b="1" u="sng">
                <a:solidFill>
                  <a:schemeClr val="accent6">
                    <a:lumMod val="75000"/>
                  </a:schemeClr>
                </a:solidFill>
                <a:sym typeface="+mn-ea"/>
              </a:rPr>
              <a:t>Cardiac PET</a:t>
            </a:r>
          </a:p>
        </p:txBody>
      </p:sp>
      <p:pic>
        <p:nvPicPr>
          <p:cNvPr id="4" name="Content Placeholder 3"/>
          <p:cNvPicPr>
            <a:picLocks noGrp="1" noChangeAspect="1"/>
          </p:cNvPicPr>
          <p:nvPr>
            <p:ph idx="1"/>
            <p:custDataLst>
              <p:tags r:id="rId1"/>
            </p:custDataLst>
          </p:nvPr>
        </p:nvPicPr>
        <p:blipFill>
          <a:blip r:embed="rId5"/>
          <a:stretch>
            <a:fillRect/>
          </a:stretch>
        </p:blipFill>
        <p:spPr>
          <a:xfrm>
            <a:off x="2524125" y="549910"/>
            <a:ext cx="7367905" cy="6025515"/>
          </a:xfrm>
          <a:prstGeom prst="rect">
            <a:avLst/>
          </a:prstGeom>
        </p:spPr>
      </p:pic>
      <p:sp>
        <p:nvSpPr>
          <p:cNvPr id="3" name="Text Box 2"/>
          <p:cNvSpPr txBox="1"/>
          <p:nvPr/>
        </p:nvSpPr>
        <p:spPr>
          <a:xfrm>
            <a:off x="1447165" y="4258945"/>
            <a:ext cx="1033145" cy="368300"/>
          </a:xfrm>
          <a:prstGeom prst="rect">
            <a:avLst/>
          </a:prstGeom>
          <a:solidFill>
            <a:schemeClr val="bg2"/>
          </a:solidFill>
        </p:spPr>
        <p:txBody>
          <a:bodyPr wrap="square" rtlCol="0">
            <a:spAutoFit/>
          </a:bodyPr>
          <a:lstStyle/>
          <a:p>
            <a:r>
              <a:rPr lang="en-GB" altLang="en-US" b="1">
                <a:gradFill>
                  <a:gsLst>
                    <a:gs pos="0">
                      <a:srgbClr val="E30000"/>
                    </a:gs>
                    <a:gs pos="100000">
                      <a:srgbClr val="760303"/>
                    </a:gs>
                  </a:gsLst>
                  <a:lin scaled="0"/>
                </a:gradFill>
              </a:rPr>
              <a:t>Abscess</a:t>
            </a:r>
          </a:p>
        </p:txBody>
      </p:sp>
      <p:sp>
        <p:nvSpPr>
          <p:cNvPr id="5" name="Text Box 4"/>
          <p:cNvSpPr txBox="1"/>
          <p:nvPr>
            <p:custDataLst>
              <p:tags r:id="rId2"/>
            </p:custDataLst>
          </p:nvPr>
        </p:nvSpPr>
        <p:spPr>
          <a:xfrm>
            <a:off x="9935845" y="4258945"/>
            <a:ext cx="1278255" cy="368300"/>
          </a:xfrm>
          <a:prstGeom prst="rect">
            <a:avLst/>
          </a:prstGeom>
          <a:solidFill>
            <a:schemeClr val="bg2"/>
          </a:solidFill>
        </p:spPr>
        <p:txBody>
          <a:bodyPr wrap="square" rtlCol="0">
            <a:spAutoFit/>
          </a:bodyPr>
          <a:lstStyle/>
          <a:p>
            <a:r>
              <a:rPr lang="en-GB" altLang="en-US" b="1">
                <a:gradFill>
                  <a:gsLst>
                    <a:gs pos="0">
                      <a:srgbClr val="E30000"/>
                    </a:gs>
                    <a:gs pos="100000">
                      <a:srgbClr val="760303"/>
                    </a:gs>
                  </a:gsLst>
                  <a:lin scaled="0"/>
                </a:gradFill>
              </a:rPr>
              <a:t>Dehiscence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GB" altLang="en-US" sz="3600" b="1">
                <a:solidFill>
                  <a:schemeClr val="accent5">
                    <a:lumMod val="50000"/>
                  </a:schemeClr>
                </a:solidFill>
              </a:rPr>
              <a:t>Management</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9155" y="365125"/>
            <a:ext cx="5778500" cy="527050"/>
          </a:xfrm>
        </p:spPr>
        <p:txBody>
          <a:bodyPr/>
          <a:lstStyle/>
          <a:p>
            <a:r>
              <a:rPr lang="en-GB" altLang="en-US" sz="2800" b="1" u="sng">
                <a:solidFill>
                  <a:schemeClr val="accent5">
                    <a:lumMod val="50000"/>
                  </a:schemeClr>
                </a:solidFill>
              </a:rPr>
              <a:t>Obstructive thrombus</a:t>
            </a:r>
          </a:p>
        </p:txBody>
      </p:sp>
      <p:pic>
        <p:nvPicPr>
          <p:cNvPr id="5" name="Content Placeholder 4"/>
          <p:cNvPicPr>
            <a:picLocks noGrp="1" noChangeAspect="1"/>
          </p:cNvPicPr>
          <p:nvPr>
            <p:ph idx="1"/>
          </p:nvPr>
        </p:nvPicPr>
        <p:blipFill>
          <a:blip r:embed="rId3"/>
          <a:stretch>
            <a:fillRect/>
          </a:stretch>
        </p:blipFill>
        <p:spPr>
          <a:xfrm>
            <a:off x="1049655" y="491490"/>
            <a:ext cx="4639945" cy="5874385"/>
          </a:xfrm>
          <a:prstGeom prst="rect">
            <a:avLst/>
          </a:prstGeom>
        </p:spPr>
      </p:pic>
      <p:sp>
        <p:nvSpPr>
          <p:cNvPr id="6" name="Content Placeholder 2"/>
          <p:cNvSpPr>
            <a:spLocks noGrp="1"/>
          </p:cNvSpPr>
          <p:nvPr>
            <p:custDataLst>
              <p:tags r:id="rId1"/>
            </p:custDataLst>
          </p:nvPr>
        </p:nvSpPr>
        <p:spPr>
          <a:xfrm>
            <a:off x="6096000" y="1825625"/>
            <a:ext cx="5257800" cy="36061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sz="2400" b="1">
                <a:solidFill>
                  <a:schemeClr val="accent5">
                    <a:lumMod val="50000"/>
                  </a:schemeClr>
                </a:solidFill>
                <a:sym typeface="+mn-ea"/>
              </a:rPr>
              <a:t>1. Thrombolysis</a:t>
            </a:r>
            <a:r>
              <a:rPr lang="en-GB" altLang="en-US" sz="2400">
                <a:sym typeface="+mn-ea"/>
              </a:rPr>
              <a:t> :</a:t>
            </a:r>
            <a:endParaRPr lang="en-GB" altLang="en-US" sz="2400"/>
          </a:p>
          <a:p>
            <a:pPr marL="914400" lvl="2" indent="0">
              <a:buNone/>
            </a:pPr>
            <a:r>
              <a:rPr lang="en-GB" altLang="en-US" sz="2400">
                <a:sym typeface="+mn-ea"/>
              </a:rPr>
              <a:t>Minor complications : 8.4%</a:t>
            </a:r>
            <a:endParaRPr lang="en-GB" altLang="en-US" sz="2400"/>
          </a:p>
          <a:p>
            <a:pPr marL="914400" lvl="2" indent="0">
              <a:buNone/>
            </a:pPr>
            <a:r>
              <a:rPr lang="en-GB" altLang="en-US" sz="2400">
                <a:sym typeface="+mn-ea"/>
              </a:rPr>
              <a:t>Major complications : 6%</a:t>
            </a:r>
            <a:endParaRPr lang="en-GB" altLang="en-US" sz="2400"/>
          </a:p>
          <a:p>
            <a:pPr marL="914400" lvl="2" indent="0">
              <a:buNone/>
            </a:pPr>
            <a:r>
              <a:rPr lang="en-GB" altLang="en-US" sz="2400">
                <a:sym typeface="+mn-ea"/>
              </a:rPr>
              <a:t>3 month mortality : 2.4%</a:t>
            </a:r>
            <a:endParaRPr lang="en-GB" altLang="en-US" sz="2400"/>
          </a:p>
          <a:p>
            <a:pPr marL="0" indent="0">
              <a:buNone/>
            </a:pPr>
            <a:r>
              <a:rPr lang="en-GB" altLang="en-US" sz="2400" b="1">
                <a:solidFill>
                  <a:schemeClr val="accent5">
                    <a:lumMod val="50000"/>
                  </a:schemeClr>
                </a:solidFill>
              </a:rPr>
              <a:t>2. Re-do surgery </a:t>
            </a:r>
            <a:r>
              <a:rPr lang="en-GB" altLang="en-US" sz="2400" b="1"/>
              <a:t>:</a:t>
            </a:r>
          </a:p>
          <a:p>
            <a:pPr marL="914400" lvl="2" indent="0">
              <a:buNone/>
            </a:pPr>
            <a:r>
              <a:rPr lang="en-GB" altLang="en-US" sz="2400"/>
              <a:t>Minor complications : 38.7%</a:t>
            </a:r>
          </a:p>
          <a:p>
            <a:pPr marL="914400" lvl="2" indent="0">
              <a:buNone/>
            </a:pPr>
            <a:r>
              <a:rPr lang="en-GB" altLang="en-US" sz="2400"/>
              <a:t>Major complications : </a:t>
            </a:r>
            <a:r>
              <a:rPr lang="en-GB" altLang="en-US" sz="2400">
                <a:sym typeface="+mn-ea"/>
              </a:rPr>
              <a:t>41%</a:t>
            </a:r>
            <a:endParaRPr lang="en-GB" altLang="en-US" sz="2400"/>
          </a:p>
          <a:p>
            <a:pPr marL="914400" lvl="2" indent="0">
              <a:buNone/>
            </a:pPr>
            <a:r>
              <a:rPr lang="en-GB" altLang="en-US" sz="2400"/>
              <a:t>3 month mortality : 18.7%</a:t>
            </a:r>
          </a:p>
          <a:p>
            <a:endParaRPr lang="en-GB" altLang="en-US" sz="240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783445" y="5753100"/>
            <a:ext cx="1934210" cy="527050"/>
          </a:xfrm>
          <a:ln>
            <a:solidFill>
              <a:schemeClr val="tx1"/>
            </a:solidFill>
          </a:ln>
        </p:spPr>
        <p:txBody>
          <a:bodyPr>
            <a:normAutofit fontScale="90000"/>
          </a:bodyPr>
          <a:lstStyle/>
          <a:p>
            <a:r>
              <a:rPr lang="en-GB" altLang="en-US" sz="2400">
                <a:ln/>
                <a:solidFill>
                  <a:schemeClr val="accent1"/>
                </a:solidFill>
                <a:effectLst>
                  <a:outerShdw blurRad="38100" dist="25400" dir="5400000" algn="ctr" rotWithShape="0">
                    <a:srgbClr val="6E747A">
                      <a:alpha val="43000"/>
                    </a:srgbClr>
                  </a:outerShdw>
                </a:effectLst>
              </a:rPr>
              <a:t>2020 ACC/AHA</a:t>
            </a:r>
          </a:p>
        </p:txBody>
      </p:sp>
      <p:pic>
        <p:nvPicPr>
          <p:cNvPr id="4" name="Content Placeholder 3"/>
          <p:cNvPicPr>
            <a:picLocks noGrp="1" noChangeAspect="1"/>
          </p:cNvPicPr>
          <p:nvPr>
            <p:ph sz="half" idx="1"/>
            <p:custDataLst>
              <p:tags r:id="rId1"/>
            </p:custDataLst>
          </p:nvPr>
        </p:nvPicPr>
        <p:blipFill>
          <a:blip r:embed="rId5"/>
          <a:stretch>
            <a:fillRect/>
          </a:stretch>
        </p:blipFill>
        <p:spPr>
          <a:xfrm>
            <a:off x="508635" y="2264410"/>
            <a:ext cx="5376545" cy="2600325"/>
          </a:xfrm>
          <a:prstGeom prst="rect">
            <a:avLst/>
          </a:prstGeom>
        </p:spPr>
      </p:pic>
      <p:pic>
        <p:nvPicPr>
          <p:cNvPr id="5" name="Content Placeholder 4"/>
          <p:cNvPicPr>
            <a:picLocks noGrp="1" noChangeAspect="1"/>
          </p:cNvPicPr>
          <p:nvPr>
            <p:ph sz="half" idx="2"/>
            <p:custDataLst>
              <p:tags r:id="rId2"/>
            </p:custDataLst>
          </p:nvPr>
        </p:nvPicPr>
        <p:blipFill>
          <a:blip r:embed="rId6"/>
          <a:stretch>
            <a:fillRect/>
          </a:stretch>
        </p:blipFill>
        <p:spPr>
          <a:xfrm>
            <a:off x="6032500" y="2264410"/>
            <a:ext cx="5795645" cy="2600325"/>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 </a:t>
            </a:r>
          </a:p>
        </p:txBody>
      </p:sp>
      <p:pic>
        <p:nvPicPr>
          <p:cNvPr id="5" name="Content Placeholder 4"/>
          <p:cNvPicPr>
            <a:picLocks noGrp="1" noChangeAspect="1"/>
          </p:cNvPicPr>
          <p:nvPr>
            <p:ph sz="half" idx="1"/>
            <p:custDataLst>
              <p:tags r:id="rId1"/>
            </p:custDataLst>
          </p:nvPr>
        </p:nvPicPr>
        <p:blipFill>
          <a:blip r:embed="rId3"/>
          <a:stretch>
            <a:fillRect/>
          </a:stretch>
        </p:blipFill>
        <p:spPr>
          <a:xfrm>
            <a:off x="2467610" y="513715"/>
            <a:ext cx="7012940" cy="5530215"/>
          </a:xfrm>
          <a:prstGeom prst="rect">
            <a:avLst/>
          </a:prstGeom>
        </p:spPr>
      </p:pic>
      <p:sp>
        <p:nvSpPr>
          <p:cNvPr id="4" name="Content Placeholder 3"/>
          <p:cNvSpPr>
            <a:spLocks noGrp="1"/>
          </p:cNvSpPr>
          <p:nvPr>
            <p:ph sz="half" idx="2"/>
          </p:nvPr>
        </p:nvSpPr>
        <p:spPr/>
        <p:txBody>
          <a:bodyPr/>
          <a:lstStyle/>
          <a:p>
            <a:pPr marL="0" indent="0">
              <a:buNone/>
            </a:pPr>
            <a:r>
              <a:rPr lang="en-GB" altLang="en-US"/>
              <a:t>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483870"/>
            <a:ext cx="5798820" cy="603885"/>
          </a:xfrm>
        </p:spPr>
        <p:txBody>
          <a:bodyPr/>
          <a:lstStyle/>
          <a:p>
            <a:pPr marL="0" indent="0">
              <a:buNone/>
            </a:pPr>
            <a:r>
              <a:rPr lang="en-GB" altLang="en-US" sz="2400" b="1">
                <a:solidFill>
                  <a:schemeClr val="accent5">
                    <a:lumMod val="50000"/>
                  </a:schemeClr>
                </a:solidFill>
              </a:rPr>
              <a:t>3. Transcatheter interventions </a:t>
            </a:r>
            <a:r>
              <a:rPr lang="en-GB" altLang="en-US" sz="2400" b="1"/>
              <a:t>:</a:t>
            </a:r>
          </a:p>
          <a:p>
            <a:pPr marL="914400" lvl="2" indent="0">
              <a:buNone/>
            </a:pPr>
            <a:endParaRPr lang="en-GB" altLang="en-US" sz="2400"/>
          </a:p>
        </p:txBody>
      </p:sp>
      <p:pic>
        <p:nvPicPr>
          <p:cNvPr id="4" name="Content Placeholder 3"/>
          <p:cNvPicPr>
            <a:picLocks noGrp="1" noChangeAspect="1"/>
          </p:cNvPicPr>
          <p:nvPr>
            <p:ph sz="half" idx="2"/>
            <p:custDataLst>
              <p:tags r:id="rId1"/>
            </p:custDataLst>
          </p:nvPr>
        </p:nvPicPr>
        <p:blipFill>
          <a:blip r:embed="rId4"/>
          <a:stretch>
            <a:fillRect/>
          </a:stretch>
        </p:blipFill>
        <p:spPr>
          <a:xfrm>
            <a:off x="914400" y="1272540"/>
            <a:ext cx="10426700" cy="4468495"/>
          </a:xfrm>
          <a:prstGeom prst="rect">
            <a:avLst/>
          </a:prstGeom>
        </p:spPr>
      </p:pic>
      <p:sp>
        <p:nvSpPr>
          <p:cNvPr id="6" name="Text Box 5"/>
          <p:cNvSpPr txBox="1"/>
          <p:nvPr>
            <p:custDataLst>
              <p:tags r:id="rId2"/>
            </p:custDataLst>
          </p:nvPr>
        </p:nvSpPr>
        <p:spPr>
          <a:xfrm>
            <a:off x="9647555" y="5866130"/>
            <a:ext cx="2245995" cy="645160"/>
          </a:xfrm>
          <a:prstGeom prst="rect">
            <a:avLst/>
          </a:prstGeom>
          <a:noFill/>
          <a:ln>
            <a:solidFill>
              <a:schemeClr val="tx1"/>
            </a:solidFill>
          </a:ln>
        </p:spPr>
        <p:txBody>
          <a:bodyPr wrap="square" rtlCol="0">
            <a:spAutoFit/>
          </a:bodyPr>
          <a:lstStyle/>
          <a:p>
            <a:r>
              <a:rPr lang="en-US" sz="1200"/>
              <a:t>2020 ACC/AHA Guideline for the Management</a:t>
            </a:r>
            <a:r>
              <a:rPr lang="en-GB" altLang="en-US" sz="1200"/>
              <a:t> </a:t>
            </a:r>
            <a:r>
              <a:rPr lang="en-US" sz="1200"/>
              <a:t>of Patients With Valvular Heart Disease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  </a:t>
            </a:r>
          </a:p>
        </p:txBody>
      </p:sp>
      <p:pic>
        <p:nvPicPr>
          <p:cNvPr id="5" name="Content Placeholder 4"/>
          <p:cNvPicPr>
            <a:picLocks noGrp="1" noChangeAspect="1"/>
          </p:cNvPicPr>
          <p:nvPr>
            <p:ph sz="half" idx="1"/>
          </p:nvPr>
        </p:nvPicPr>
        <p:blipFill>
          <a:blip r:embed="rId3"/>
          <a:stretch>
            <a:fillRect/>
          </a:stretch>
        </p:blipFill>
        <p:spPr>
          <a:xfrm>
            <a:off x="2994660" y="546735"/>
            <a:ext cx="6424930" cy="5764530"/>
          </a:xfrm>
          <a:prstGeom prst="rect">
            <a:avLst/>
          </a:prstGeom>
        </p:spPr>
      </p:pic>
      <p:sp>
        <p:nvSpPr>
          <p:cNvPr id="4" name="Content Placeholder 3"/>
          <p:cNvSpPr>
            <a:spLocks noGrp="1"/>
          </p:cNvSpPr>
          <p:nvPr>
            <p:ph sz="half" idx="2"/>
          </p:nvPr>
        </p:nvSpPr>
        <p:spPr/>
        <p:txBody>
          <a:bodyPr/>
          <a:lstStyle/>
          <a:p>
            <a:pPr marL="0" indent="0">
              <a:buNone/>
            </a:pPr>
            <a:r>
              <a:rPr lang="en-GB" altLang="en-US"/>
              <a:t>  </a:t>
            </a:r>
          </a:p>
        </p:txBody>
      </p:sp>
      <p:sp>
        <p:nvSpPr>
          <p:cNvPr id="6" name="Text Box 5"/>
          <p:cNvSpPr txBox="1"/>
          <p:nvPr/>
        </p:nvSpPr>
        <p:spPr>
          <a:xfrm>
            <a:off x="9647555" y="5866130"/>
            <a:ext cx="2245995" cy="645160"/>
          </a:xfrm>
          <a:prstGeom prst="rect">
            <a:avLst/>
          </a:prstGeom>
          <a:noFill/>
          <a:ln>
            <a:solidFill>
              <a:schemeClr val="tx1"/>
            </a:solidFill>
          </a:ln>
        </p:spPr>
        <p:txBody>
          <a:bodyPr wrap="square" rtlCol="0">
            <a:spAutoFit/>
          </a:bodyPr>
          <a:lstStyle/>
          <a:p>
            <a:r>
              <a:rPr lang="en-US" sz="1200"/>
              <a:t>2020 ACC/AHA Guideline for the Management</a:t>
            </a:r>
            <a:r>
              <a:rPr lang="en-GB" altLang="en-US" sz="1200"/>
              <a:t> </a:t>
            </a:r>
            <a:r>
              <a:rPr lang="en-US" sz="1200"/>
              <a:t>of Patients With Valvular Heart Disease</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612775"/>
          </a:xfrm>
        </p:spPr>
        <p:txBody>
          <a:bodyPr>
            <a:normAutofit/>
          </a:bodyPr>
          <a:lstStyle/>
          <a:p>
            <a:r>
              <a:rPr lang="en-GB" altLang="en-US" sz="2800" b="1" u="sng">
                <a:solidFill>
                  <a:schemeClr val="accent5">
                    <a:lumMod val="50000"/>
                  </a:schemeClr>
                </a:solidFill>
              </a:rPr>
              <a:t>Non obstructive thrombus</a:t>
            </a:r>
            <a:r>
              <a:rPr lang="en-GB" altLang="en-US" sz="2800" b="1">
                <a:solidFill>
                  <a:schemeClr val="accent5">
                    <a:lumMod val="50000"/>
                  </a:schemeClr>
                </a:solidFill>
              </a:rPr>
              <a:t> - </a:t>
            </a:r>
            <a:r>
              <a:rPr lang="en-US" sz="2800">
                <a:ln w="22225">
                  <a:solidFill>
                    <a:schemeClr val="accent2"/>
                  </a:solidFill>
                  <a:prstDash val="solid"/>
                </a:ln>
                <a:solidFill>
                  <a:schemeClr val="accent2">
                    <a:lumMod val="40000"/>
                    <a:lumOff val="60000"/>
                  </a:schemeClr>
                </a:solidFill>
                <a:effectLst/>
                <a:sym typeface="+mn-ea"/>
              </a:rPr>
              <a:t>E</a:t>
            </a:r>
            <a:r>
              <a:rPr lang="en-GB" altLang="en-US" sz="2800">
                <a:ln w="22225">
                  <a:solidFill>
                    <a:schemeClr val="accent2"/>
                  </a:solidFill>
                  <a:prstDash val="solid"/>
                </a:ln>
                <a:solidFill>
                  <a:schemeClr val="accent2">
                    <a:lumMod val="40000"/>
                    <a:lumOff val="60000"/>
                  </a:schemeClr>
                </a:solidFill>
                <a:effectLst/>
                <a:sym typeface="+mn-ea"/>
              </a:rPr>
              <a:t>SC </a:t>
            </a:r>
            <a:r>
              <a:rPr lang="en-US" sz="2800">
                <a:ln w="22225">
                  <a:solidFill>
                    <a:schemeClr val="accent2"/>
                  </a:solidFill>
                  <a:prstDash val="solid"/>
                </a:ln>
                <a:solidFill>
                  <a:schemeClr val="accent2">
                    <a:lumMod val="40000"/>
                    <a:lumOff val="60000"/>
                  </a:schemeClr>
                </a:solidFill>
                <a:effectLst/>
                <a:sym typeface="+mn-ea"/>
              </a:rPr>
              <a:t>guidelines</a:t>
            </a:r>
            <a:endParaRPr lang="en-US" altLang="en-US" sz="2800" b="1">
              <a:ln w="22225">
                <a:solidFill>
                  <a:schemeClr val="accent2"/>
                </a:solidFill>
                <a:prstDash val="solid"/>
              </a:ln>
              <a:solidFill>
                <a:schemeClr val="accent2">
                  <a:lumMod val="40000"/>
                  <a:lumOff val="60000"/>
                </a:schemeClr>
              </a:solidFill>
              <a:effectLst/>
              <a:sym typeface="+mn-ea"/>
            </a:endParaRPr>
          </a:p>
        </p:txBody>
      </p:sp>
      <p:sp>
        <p:nvSpPr>
          <p:cNvPr id="5" name="Content Placeholder 4"/>
          <p:cNvSpPr>
            <a:spLocks noGrp="1"/>
          </p:cNvSpPr>
          <p:nvPr>
            <p:ph idx="1"/>
          </p:nvPr>
        </p:nvSpPr>
        <p:spPr/>
        <p:txBody>
          <a:bodyPr>
            <a:normAutofit/>
          </a:bodyPr>
          <a:lstStyle/>
          <a:p>
            <a:r>
              <a:rPr lang="en-GB" altLang="en-US" sz="2400" u="sng"/>
              <a:t>S</a:t>
            </a:r>
            <a:r>
              <a:rPr lang="en-US" sz="2400" u="sng"/>
              <a:t>mall</a:t>
            </a:r>
            <a:r>
              <a:rPr lang="en-GB" altLang="en-US" sz="2400" u="sng"/>
              <a:t> thrombi</a:t>
            </a:r>
            <a:r>
              <a:rPr lang="en-US" sz="2400" u="sng"/>
              <a:t> (&lt;5 mm)</a:t>
            </a:r>
            <a:endParaRPr lang="en-US" sz="2400"/>
          </a:p>
          <a:p>
            <a:pPr marL="0" indent="0">
              <a:buNone/>
            </a:pPr>
            <a:r>
              <a:rPr lang="en-GB" altLang="en-US" sz="2400">
                <a:sym typeface="+mn-ea"/>
              </a:rPr>
              <a:t>R</a:t>
            </a:r>
            <a:r>
              <a:rPr lang="en-US" sz="2400">
                <a:sym typeface="+mn-ea"/>
              </a:rPr>
              <a:t>ecommend optimization of anti-coagulation with interval repeat imaging to monitor</a:t>
            </a:r>
            <a:r>
              <a:rPr lang="en-GB" altLang="en-US" sz="2400">
                <a:sym typeface="+mn-ea"/>
              </a:rPr>
              <a:t> </a:t>
            </a:r>
            <a:r>
              <a:rPr lang="en-US" sz="2400">
                <a:sym typeface="+mn-ea"/>
              </a:rPr>
              <a:t>for thrombus resolution. </a:t>
            </a:r>
          </a:p>
          <a:p>
            <a:pPr marL="0" indent="0">
              <a:buNone/>
            </a:pPr>
            <a:r>
              <a:rPr lang="en-GB" altLang="en-US" sz="2400">
                <a:sym typeface="+mn-ea"/>
              </a:rPr>
              <a:t>UFH/LMWH </a:t>
            </a:r>
            <a:r>
              <a:rPr lang="en-US" sz="2400">
                <a:sym typeface="+mn-ea"/>
              </a:rPr>
              <a:t>can be used for</a:t>
            </a:r>
            <a:r>
              <a:rPr lang="en-GB" altLang="en-US" sz="2400">
                <a:sym typeface="+mn-ea"/>
              </a:rPr>
              <a:t> </a:t>
            </a:r>
            <a:r>
              <a:rPr lang="en-US" sz="2400">
                <a:sym typeface="+mn-ea"/>
              </a:rPr>
              <a:t>anticoagulation</a:t>
            </a:r>
            <a:endParaRPr lang="en-US" sz="2400"/>
          </a:p>
          <a:p>
            <a:endParaRPr lang="en-US" sz="2400"/>
          </a:p>
          <a:p>
            <a:r>
              <a:rPr lang="en-GB" altLang="en-US" sz="2400" u="sng"/>
              <a:t>L</a:t>
            </a:r>
            <a:r>
              <a:rPr lang="en-US" sz="2400" u="sng"/>
              <a:t>arger</a:t>
            </a:r>
            <a:r>
              <a:rPr lang="en-GB" altLang="en-US" sz="2400" u="sng"/>
              <a:t> </a:t>
            </a:r>
            <a:r>
              <a:rPr lang="en-US" sz="2400" u="sng"/>
              <a:t>thrombi (&gt;10 mm)</a:t>
            </a:r>
            <a:r>
              <a:rPr lang="en-US" sz="2400"/>
              <a:t> </a:t>
            </a:r>
            <a:r>
              <a:rPr lang="en-GB" altLang="en-US" sz="2400"/>
              <a:t>&amp;</a:t>
            </a:r>
            <a:r>
              <a:rPr lang="en-US" sz="2400"/>
              <a:t> evidence of systemic </a:t>
            </a:r>
            <a:r>
              <a:rPr lang="en-US" sz="2400" u="sng"/>
              <a:t>embolization</a:t>
            </a:r>
            <a:r>
              <a:rPr lang="en-GB" altLang="en-US" sz="2400"/>
              <a:t> --&gt; </a:t>
            </a:r>
            <a:r>
              <a:rPr lang="en-US" sz="2400"/>
              <a:t>surgery is recommended.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270787" cy="996747"/>
          </a:xfrm>
        </p:spPr>
        <p:txBody>
          <a:bodyPr>
            <a:normAutofit/>
          </a:bodyPr>
          <a:lstStyle/>
          <a:p>
            <a:r>
              <a:rPr lang="en-US" sz="2400" b="1" dirty="0">
                <a:solidFill>
                  <a:schemeClr val="accent1"/>
                </a:solidFill>
                <a:effectLst>
                  <a:outerShdw blurRad="38100" dist="25400" dir="5400000" algn="ctr" rotWithShape="0">
                    <a:srgbClr val="6E747A">
                      <a:alpha val="43000"/>
                    </a:srgbClr>
                  </a:outerShdw>
                </a:effectLst>
              </a:rPr>
              <a:t>Predictors of SVD</a:t>
            </a:r>
            <a:r>
              <a:rPr lang="en-GB" altLang="en-US" sz="2400" b="1" dirty="0">
                <a:solidFill>
                  <a:schemeClr val="accent1"/>
                </a:solidFill>
                <a:effectLst>
                  <a:outerShdw blurRad="38100" dist="25400" dir="5400000" algn="ctr" rotWithShape="0">
                    <a:srgbClr val="6E747A">
                      <a:alpha val="43000"/>
                    </a:srgbClr>
                  </a:outerShdw>
                </a:effectLst>
              </a:rPr>
              <a:t> :-</a:t>
            </a:r>
          </a:p>
        </p:txBody>
      </p:sp>
      <p:pic>
        <p:nvPicPr>
          <p:cNvPr id="4" name="Content Placeholder 3"/>
          <p:cNvPicPr>
            <a:picLocks noGrp="1" noChangeAspect="1"/>
          </p:cNvPicPr>
          <p:nvPr>
            <p:ph idx="1"/>
            <p:custDataLst>
              <p:tags r:id="rId1"/>
            </p:custDataLst>
          </p:nvPr>
        </p:nvPicPr>
        <p:blipFill>
          <a:blip r:embed="rId3"/>
          <a:srcRect r="52085"/>
          <a:stretch>
            <a:fillRect/>
          </a:stretch>
        </p:blipFill>
        <p:spPr>
          <a:xfrm>
            <a:off x="3754755" y="1652270"/>
            <a:ext cx="3677285" cy="3659505"/>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custDataLst>
              <p:tags r:id="rId1"/>
            </p:custDataLst>
          </p:nvPr>
        </p:nvPicPr>
        <p:blipFill>
          <a:blip r:embed="rId5"/>
          <a:stretch>
            <a:fillRect/>
          </a:stretch>
        </p:blipFill>
        <p:spPr>
          <a:xfrm>
            <a:off x="2879090" y="951865"/>
            <a:ext cx="7230745" cy="5129530"/>
          </a:xfrm>
          <a:prstGeom prst="rect">
            <a:avLst/>
          </a:prstGeom>
        </p:spPr>
      </p:pic>
      <p:sp>
        <p:nvSpPr>
          <p:cNvPr id="5" name="Text Box 4"/>
          <p:cNvSpPr txBox="1"/>
          <p:nvPr/>
        </p:nvSpPr>
        <p:spPr>
          <a:xfrm>
            <a:off x="429895" y="4887595"/>
            <a:ext cx="2449195" cy="475615"/>
          </a:xfrm>
          <a:prstGeom prst="rect">
            <a:avLst/>
          </a:prstGeom>
          <a:noFill/>
        </p:spPr>
        <p:txBody>
          <a:bodyPr wrap="square" rtlCol="0">
            <a:noAutofit/>
          </a:bodyPr>
          <a:lstStyle/>
          <a:p>
            <a:r>
              <a:rPr lang="en-US" sz="1200">
                <a:sym typeface="+mn-ea"/>
              </a:rPr>
              <a:t>†For a mechanical On-X AVR </a:t>
            </a:r>
            <a:r>
              <a:rPr lang="en-GB" altLang="en-US" sz="1200">
                <a:sym typeface="+mn-ea"/>
              </a:rPr>
              <a:t>&amp;</a:t>
            </a:r>
            <a:r>
              <a:rPr lang="en-US" sz="1200">
                <a:sym typeface="+mn-ea"/>
              </a:rPr>
              <a:t> no thromboembolic risk factors</a:t>
            </a:r>
            <a:endParaRPr lang="en-US" sz="1200"/>
          </a:p>
          <a:p>
            <a:endParaRPr lang="en-US" sz="1200"/>
          </a:p>
        </p:txBody>
      </p:sp>
      <p:sp>
        <p:nvSpPr>
          <p:cNvPr id="6" name="Title 5"/>
          <p:cNvSpPr>
            <a:spLocks noGrp="1"/>
          </p:cNvSpPr>
          <p:nvPr>
            <p:custDataLst>
              <p:tags r:id="rId2"/>
            </p:custDataLst>
          </p:nvPr>
        </p:nvSpPr>
        <p:spPr>
          <a:xfrm>
            <a:off x="10020935" y="6081395"/>
            <a:ext cx="1934210" cy="527050"/>
          </a:xfrm>
          <a:prstGeom prst="rect">
            <a:avLst/>
          </a:prstGeom>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400">
                <a:solidFill>
                  <a:schemeClr val="accent1"/>
                </a:solidFill>
                <a:effectLst>
                  <a:outerShdw blurRad="38100" dist="25400" dir="5400000" algn="ctr" rotWithShape="0">
                    <a:srgbClr val="6E747A">
                      <a:alpha val="43000"/>
                    </a:srgbClr>
                  </a:outerShdw>
                </a:effectLst>
              </a:rPr>
              <a:t>2020 ACC/AHA</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custDataLst>
              <p:tags r:id="rId1"/>
            </p:custDataLst>
          </p:nvPr>
        </p:nvPicPr>
        <p:blipFill>
          <a:blip r:embed="rId4"/>
          <a:stretch>
            <a:fillRect/>
          </a:stretch>
        </p:blipFill>
        <p:spPr>
          <a:xfrm>
            <a:off x="2337435" y="506095"/>
            <a:ext cx="7774305" cy="5671185"/>
          </a:xfrm>
          <a:prstGeom prst="rect">
            <a:avLst/>
          </a:prstGeom>
        </p:spPr>
      </p:pic>
      <p:sp>
        <p:nvSpPr>
          <p:cNvPr id="6" name="Title 5"/>
          <p:cNvSpPr>
            <a:spLocks noGrp="1"/>
          </p:cNvSpPr>
          <p:nvPr>
            <p:custDataLst>
              <p:tags r:id="rId2"/>
            </p:custDataLst>
          </p:nvPr>
        </p:nvSpPr>
        <p:spPr>
          <a:xfrm>
            <a:off x="9841865" y="6014085"/>
            <a:ext cx="1934210" cy="527050"/>
          </a:xfrm>
          <a:prstGeom prst="rect">
            <a:avLst/>
          </a:prstGeom>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400">
                <a:solidFill>
                  <a:schemeClr val="accent1"/>
                </a:solidFill>
                <a:effectLst>
                  <a:outerShdw blurRad="38100" dist="25400" dir="5400000" algn="ctr" rotWithShape="0">
                    <a:srgbClr val="6E747A">
                      <a:alpha val="43000"/>
                    </a:srgbClr>
                  </a:outerShdw>
                </a:effectLst>
              </a:rPr>
              <a:t>2020 ACC/AHA</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612775"/>
          </a:xfrm>
        </p:spPr>
        <p:txBody>
          <a:bodyPr/>
          <a:lstStyle/>
          <a:p>
            <a:r>
              <a:rPr lang="en-GB" altLang="en-US" sz="2800" b="1" u="sng">
                <a:solidFill>
                  <a:schemeClr val="accent5">
                    <a:lumMod val="50000"/>
                  </a:schemeClr>
                </a:solidFill>
                <a:sym typeface="+mn-ea"/>
              </a:rPr>
              <a:t> Prosthetic valve </a:t>
            </a:r>
            <a:r>
              <a:rPr lang="en-GB" altLang="en-US" sz="2800" b="1" u="sng">
                <a:solidFill>
                  <a:schemeClr val="accent5">
                    <a:lumMod val="50000"/>
                  </a:schemeClr>
                </a:solidFill>
              </a:rPr>
              <a:t>Stenotic/Regurgitation</a:t>
            </a:r>
          </a:p>
        </p:txBody>
      </p:sp>
      <p:pic>
        <p:nvPicPr>
          <p:cNvPr id="6" name="Content Placeholder 5"/>
          <p:cNvPicPr>
            <a:picLocks noGrp="1" noChangeAspect="1"/>
          </p:cNvPicPr>
          <p:nvPr>
            <p:ph idx="1"/>
            <p:custDataLst>
              <p:tags r:id="rId1"/>
            </p:custDataLst>
          </p:nvPr>
        </p:nvPicPr>
        <p:blipFill>
          <a:blip r:embed="rId4"/>
          <a:stretch>
            <a:fillRect/>
          </a:stretch>
        </p:blipFill>
        <p:spPr>
          <a:xfrm>
            <a:off x="838200" y="1824990"/>
            <a:ext cx="10498455" cy="4351655"/>
          </a:xfrm>
          <a:prstGeom prst="rect">
            <a:avLst/>
          </a:prstGeom>
        </p:spPr>
      </p:pic>
      <p:sp>
        <p:nvSpPr>
          <p:cNvPr id="7" name="Text Box 6"/>
          <p:cNvSpPr txBox="1"/>
          <p:nvPr/>
        </p:nvSpPr>
        <p:spPr>
          <a:xfrm>
            <a:off x="6101080" y="1179830"/>
            <a:ext cx="1320165" cy="645160"/>
          </a:xfrm>
          <a:prstGeom prst="rect">
            <a:avLst/>
          </a:prstGeom>
          <a:noFill/>
          <a:ln>
            <a:solidFill>
              <a:schemeClr val="tx1"/>
            </a:solidFill>
          </a:ln>
        </p:spPr>
        <p:txBody>
          <a:bodyPr wrap="square" rtlCol="0">
            <a:spAutoFit/>
          </a:bodyPr>
          <a:lstStyle/>
          <a:p>
            <a:r>
              <a:rPr lang="en-GB" altLang="en-US" sz="1200" b="1"/>
              <a:t>Symptomatic severe regurgitation</a:t>
            </a:r>
          </a:p>
        </p:txBody>
      </p:sp>
      <p:sp>
        <p:nvSpPr>
          <p:cNvPr id="8" name="Title 5"/>
          <p:cNvSpPr>
            <a:spLocks noGrp="1"/>
          </p:cNvSpPr>
          <p:nvPr>
            <p:custDataLst>
              <p:tags r:id="rId2"/>
            </p:custDataLst>
          </p:nvPr>
        </p:nvSpPr>
        <p:spPr>
          <a:xfrm>
            <a:off x="10073005" y="6176645"/>
            <a:ext cx="1934210" cy="527050"/>
          </a:xfrm>
          <a:prstGeom prst="rect">
            <a:avLst/>
          </a:prstGeom>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400">
                <a:solidFill>
                  <a:schemeClr val="accent1"/>
                </a:solidFill>
                <a:effectLst>
                  <a:outerShdw blurRad="38100" dist="25400" dir="5400000" algn="ctr" rotWithShape="0">
                    <a:srgbClr val="6E747A">
                      <a:alpha val="43000"/>
                    </a:srgbClr>
                  </a:outerShdw>
                </a:effectLst>
              </a:rPr>
              <a:t>2020 ACC/AHA</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751205"/>
          </a:xfrm>
        </p:spPr>
        <p:txBody>
          <a:bodyPr/>
          <a:lstStyle/>
          <a:p>
            <a:r>
              <a:rPr lang="en-GB" altLang="en-US" sz="3200" b="1" u="sng">
                <a:solidFill>
                  <a:schemeClr val="accent5">
                    <a:lumMod val="50000"/>
                  </a:schemeClr>
                </a:solidFill>
              </a:rPr>
              <a:t>Treatment of BPV SVD</a:t>
            </a:r>
          </a:p>
        </p:txBody>
      </p:sp>
      <p:sp>
        <p:nvSpPr>
          <p:cNvPr id="5" name="Content Placeholder 4"/>
          <p:cNvSpPr>
            <a:spLocks noGrp="1"/>
          </p:cNvSpPr>
          <p:nvPr>
            <p:ph idx="1"/>
          </p:nvPr>
        </p:nvSpPr>
        <p:spPr>
          <a:xfrm>
            <a:off x="231140" y="1676400"/>
            <a:ext cx="7385685" cy="4372610"/>
          </a:xfrm>
        </p:spPr>
        <p:txBody>
          <a:bodyPr/>
          <a:lstStyle/>
          <a:p>
            <a:r>
              <a:rPr lang="en-GB" altLang="en-US" sz="2400"/>
              <a:t>Redo surgery</a:t>
            </a:r>
            <a:endParaRPr lang="en-US" sz="2400"/>
          </a:p>
          <a:p>
            <a:r>
              <a:rPr lang="en-US" sz="2400"/>
              <a:t>Overall, the operative mortality</a:t>
            </a:r>
            <a:r>
              <a:rPr lang="en-GB" altLang="en-US" sz="2400"/>
              <a:t> </a:t>
            </a:r>
            <a:r>
              <a:rPr lang="en-US" sz="2400"/>
              <a:t>associated with re</a:t>
            </a:r>
            <a:r>
              <a:rPr lang="en-GB" altLang="en-US" sz="2400"/>
              <a:t>do</a:t>
            </a:r>
            <a:r>
              <a:rPr lang="en-US" sz="2400"/>
              <a:t> aortic valve surgery </a:t>
            </a:r>
            <a:r>
              <a:rPr lang="en-GB" sz="2400"/>
              <a:t>is</a:t>
            </a:r>
            <a:r>
              <a:rPr lang="en-US" sz="2400"/>
              <a:t> 5.8 </a:t>
            </a:r>
            <a:r>
              <a:rPr lang="en-GB" altLang="en-US" sz="2400"/>
              <a:t>to</a:t>
            </a:r>
            <a:r>
              <a:rPr lang="en-US" sz="2400"/>
              <a:t> 12.8</a:t>
            </a:r>
            <a:r>
              <a:rPr lang="en-GB" altLang="en-US" sz="2400"/>
              <a:t> </a:t>
            </a:r>
            <a:r>
              <a:rPr lang="en-US" sz="2400"/>
              <a:t>%</a:t>
            </a:r>
            <a:r>
              <a:rPr lang="en-GB" altLang="en-US" sz="2400"/>
              <a:t>.</a:t>
            </a:r>
            <a:r>
              <a:rPr lang="en-US" sz="2400"/>
              <a:t> </a:t>
            </a:r>
          </a:p>
          <a:p>
            <a:endParaRPr lang="en-US" sz="2400"/>
          </a:p>
          <a:p>
            <a:r>
              <a:rPr lang="en-US" sz="2400"/>
              <a:t>ACC/AHA guidelines currently</a:t>
            </a:r>
            <a:r>
              <a:rPr lang="en-GB" altLang="en-US" sz="2400"/>
              <a:t> </a:t>
            </a:r>
            <a:r>
              <a:rPr lang="en-US" sz="2400"/>
              <a:t>recommend </a:t>
            </a:r>
            <a:r>
              <a:rPr lang="en-GB" altLang="en-US" sz="2400">
                <a:solidFill>
                  <a:schemeClr val="accent1"/>
                </a:solidFill>
                <a:effectLst>
                  <a:outerShdw blurRad="38100" dist="25400" dir="5400000" algn="ctr" rotWithShape="0">
                    <a:srgbClr val="6E747A">
                      <a:alpha val="43000"/>
                    </a:srgbClr>
                  </a:outerShdw>
                </a:effectLst>
              </a:rPr>
              <a:t>ViV</a:t>
            </a:r>
            <a:r>
              <a:rPr lang="en-US" sz="2400"/>
              <a:t> approach in high-risk patients with</a:t>
            </a:r>
            <a:r>
              <a:rPr lang="en-GB" altLang="en-US" sz="2400"/>
              <a:t> </a:t>
            </a:r>
            <a:r>
              <a:rPr lang="en-US" sz="2400"/>
              <a:t>aortic bioprosthesis dysfunction</a:t>
            </a:r>
            <a:r>
              <a:rPr lang="en-GB" altLang="en-US" sz="2400"/>
              <a:t> (2a)</a:t>
            </a:r>
            <a:endParaRPr lang="en-US" sz="2400"/>
          </a:p>
          <a:p>
            <a:pPr marL="0" indent="0">
              <a:buNone/>
            </a:pPr>
            <a:r>
              <a:rPr lang="en-GB" altLang="en-US" sz="2400"/>
              <a:t>   High rate (95%) of successful valve implantation and a  </a:t>
            </a:r>
          </a:p>
          <a:p>
            <a:pPr marL="0" indent="0">
              <a:buNone/>
            </a:pPr>
            <a:r>
              <a:rPr lang="en-GB" altLang="en-US" sz="2400"/>
              <a:t>   mean 30-day mortality of 8%</a:t>
            </a:r>
          </a:p>
        </p:txBody>
      </p:sp>
      <p:pic>
        <p:nvPicPr>
          <p:cNvPr id="2" name="Content Placeholder 3"/>
          <p:cNvPicPr>
            <a:picLocks noGrp="1" noChangeAspect="1"/>
          </p:cNvPicPr>
          <p:nvPr>
            <p:ph sz="half" idx="2"/>
            <p:custDataLst>
              <p:tags r:id="rId1"/>
            </p:custDataLst>
          </p:nvPr>
        </p:nvPicPr>
        <p:blipFill>
          <a:blip r:embed="rId3"/>
          <a:stretch>
            <a:fillRect/>
          </a:stretch>
        </p:blipFill>
        <p:spPr>
          <a:xfrm>
            <a:off x="7778750" y="1820545"/>
            <a:ext cx="4342130" cy="269748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 </a:t>
            </a:r>
          </a:p>
        </p:txBody>
      </p:sp>
      <p:pic>
        <p:nvPicPr>
          <p:cNvPr id="5" name="Content Placeholder 4"/>
          <p:cNvPicPr>
            <a:picLocks noGrp="1" noChangeAspect="1"/>
          </p:cNvPicPr>
          <p:nvPr>
            <p:ph sz="half" idx="1"/>
            <p:custDataLst>
              <p:tags r:id="rId1"/>
            </p:custDataLst>
          </p:nvPr>
        </p:nvPicPr>
        <p:blipFill>
          <a:blip r:embed="rId4"/>
          <a:stretch>
            <a:fillRect/>
          </a:stretch>
        </p:blipFill>
        <p:spPr>
          <a:xfrm>
            <a:off x="1338580" y="365125"/>
            <a:ext cx="8865870" cy="5692140"/>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418590" y="364490"/>
            <a:ext cx="4584700" cy="871220"/>
          </a:xfrm>
        </p:spPr>
        <p:txBody>
          <a:bodyPr/>
          <a:lstStyle/>
          <a:p>
            <a:pPr algn="ctr"/>
            <a:r>
              <a:rPr lang="en-GB" altLang="en-US" sz="2800" b="1">
                <a:solidFill>
                  <a:schemeClr val="accent5">
                    <a:lumMod val="50000"/>
                  </a:schemeClr>
                </a:solidFill>
              </a:rPr>
              <a:t>Charles A.Hufnagel</a:t>
            </a:r>
          </a:p>
        </p:txBody>
      </p:sp>
      <p:pic>
        <p:nvPicPr>
          <p:cNvPr id="2051" name="Picture 3" descr="C:\Users\User\Desktop\DJbpS4qXkAAVpM1.jpg"/>
          <p:cNvPicPr>
            <a:picLocks noGrp="1" noChangeAspect="1" noChangeArrowheads="1"/>
          </p:cNvPicPr>
          <p:nvPr>
            <p:ph sz="half" idx="1"/>
            <p:custDataLst>
              <p:tags r:id="rId1"/>
            </p:custDataLst>
          </p:nvPr>
        </p:nvPicPr>
        <p:blipFill>
          <a:blip r:embed="rId4" cstate="print"/>
          <a:srcRect/>
          <a:stretch>
            <a:fillRect/>
          </a:stretch>
        </p:blipFill>
        <p:spPr bwMode="auto">
          <a:xfrm>
            <a:off x="1418590" y="1235710"/>
            <a:ext cx="4444365" cy="4535170"/>
          </a:xfrm>
          <a:prstGeom prst="rect">
            <a:avLst/>
          </a:prstGeom>
          <a:noFill/>
        </p:spPr>
      </p:pic>
      <p:pic>
        <p:nvPicPr>
          <p:cNvPr id="7" name="Content Placeholder 6"/>
          <p:cNvPicPr>
            <a:picLocks noGrp="1" noChangeAspect="1"/>
          </p:cNvPicPr>
          <p:nvPr>
            <p:ph sz="half" idx="2"/>
          </p:nvPr>
        </p:nvPicPr>
        <p:blipFill>
          <a:blip r:embed="rId5"/>
        </p:blipFill>
        <p:spPr>
          <a:xfrm>
            <a:off x="7923530" y="1310005"/>
            <a:ext cx="3015615" cy="453517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GB" altLang="en-US"/>
              <a:t>Thank you.</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420350" cy="667385"/>
          </a:xfrm>
        </p:spPr>
        <p:txBody>
          <a:bodyPr/>
          <a:lstStyle/>
          <a:p>
            <a:r>
              <a:rPr lang="en-GB" altLang="en-US" sz="3200" b="1" dirty="0" smtClean="0">
                <a:solidFill>
                  <a:schemeClr val="accent2">
                    <a:lumMod val="75000"/>
                  </a:schemeClr>
                </a:solidFill>
              </a:rPr>
              <a:t>Mechanism of Str. </a:t>
            </a:r>
            <a:r>
              <a:rPr lang="en-GB" altLang="en-US" sz="3200" b="1" dirty="0" err="1" smtClean="0">
                <a:solidFill>
                  <a:schemeClr val="accent2">
                    <a:lumMod val="75000"/>
                  </a:schemeClr>
                </a:solidFill>
              </a:rPr>
              <a:t>Valvular</a:t>
            </a:r>
            <a:r>
              <a:rPr lang="en-GB" altLang="en-US" sz="3200" b="1" dirty="0" smtClean="0">
                <a:solidFill>
                  <a:schemeClr val="accent2">
                    <a:lumMod val="75000"/>
                  </a:schemeClr>
                </a:solidFill>
              </a:rPr>
              <a:t> dysfunction </a:t>
            </a:r>
            <a:r>
              <a:rPr lang="en-GB" altLang="en-US" sz="3200" b="1" dirty="0">
                <a:solidFill>
                  <a:schemeClr val="accent2">
                    <a:lumMod val="75000"/>
                  </a:schemeClr>
                </a:solidFill>
              </a:rPr>
              <a:t>- BPV</a:t>
            </a:r>
          </a:p>
        </p:txBody>
      </p:sp>
      <p:sp>
        <p:nvSpPr>
          <p:cNvPr id="3" name="Content Placeholder 2"/>
          <p:cNvSpPr>
            <a:spLocks noGrp="1"/>
          </p:cNvSpPr>
          <p:nvPr>
            <p:ph idx="1"/>
          </p:nvPr>
        </p:nvSpPr>
        <p:spPr>
          <a:xfrm>
            <a:off x="838200" y="1361872"/>
            <a:ext cx="10515600" cy="4824819"/>
          </a:xfrm>
        </p:spPr>
        <p:txBody>
          <a:bodyPr>
            <a:normAutofit lnSpcReduction="10000"/>
          </a:bodyPr>
          <a:lstStyle/>
          <a:p>
            <a:r>
              <a:rPr lang="en-US" sz="2400" dirty="0" err="1"/>
              <a:t>Bioprosthetic</a:t>
            </a:r>
            <a:r>
              <a:rPr lang="en-US" sz="2400" dirty="0"/>
              <a:t> leaflet tissue is made immunologically inert</a:t>
            </a:r>
            <a:r>
              <a:rPr lang="en-US" sz="2400" dirty="0" smtClean="0"/>
              <a:t> by fixed </a:t>
            </a:r>
            <a:r>
              <a:rPr lang="en-US" sz="2400" dirty="0"/>
              <a:t>in </a:t>
            </a:r>
            <a:r>
              <a:rPr lang="en-US" sz="2400" dirty="0" err="1">
                <a:solidFill>
                  <a:schemeClr val="accent2"/>
                </a:solidFill>
              </a:rPr>
              <a:t>glutaraldehyde</a:t>
            </a:r>
            <a:r>
              <a:rPr lang="en-US" sz="2400" dirty="0"/>
              <a:t> to cross-link and mask </a:t>
            </a:r>
            <a:r>
              <a:rPr lang="en-US" sz="2400" dirty="0" smtClean="0"/>
              <a:t>antigens.</a:t>
            </a:r>
          </a:p>
          <a:p>
            <a:r>
              <a:rPr lang="en-US" sz="2400" dirty="0" smtClean="0"/>
              <a:t>Resulting free </a:t>
            </a:r>
            <a:r>
              <a:rPr lang="en-US" sz="2400" dirty="0"/>
              <a:t>aldehyde </a:t>
            </a:r>
            <a:r>
              <a:rPr lang="en-US" sz="2400" dirty="0" smtClean="0"/>
              <a:t>groups</a:t>
            </a:r>
            <a:r>
              <a:rPr lang="en-GB" altLang="en-US" sz="2400" dirty="0" smtClean="0"/>
              <a:t>, with</a:t>
            </a:r>
            <a:r>
              <a:rPr lang="en-US" sz="2400" dirty="0"/>
              <a:t> phospholipids </a:t>
            </a:r>
            <a:r>
              <a:rPr lang="en-US" sz="2400" dirty="0" smtClean="0"/>
              <a:t>&amp; Calcium </a:t>
            </a:r>
            <a:r>
              <a:rPr lang="en-US" sz="2400" dirty="0" smtClean="0">
                <a:sym typeface="Wingdings" panose="05000000000000000000" pitchFamily="2" charset="2"/>
              </a:rPr>
              <a:t> </a:t>
            </a:r>
            <a:r>
              <a:rPr lang="en-US" sz="2400" dirty="0" smtClean="0"/>
              <a:t>Calcification</a:t>
            </a:r>
          </a:p>
          <a:p>
            <a:pPr marL="0" indent="0">
              <a:buNone/>
            </a:pPr>
            <a:endParaRPr lang="en-GB" altLang="en-US" sz="2400" b="1" u="sng" dirty="0" err="1"/>
          </a:p>
          <a:p>
            <a:pPr marL="0" indent="0">
              <a:buNone/>
            </a:pPr>
            <a:r>
              <a:rPr lang="en-GB" altLang="en-US" sz="2400" b="1" u="sng" dirty="0" err="1"/>
              <a:t>Anticalcific</a:t>
            </a:r>
            <a:r>
              <a:rPr lang="en-GB" altLang="en-US" sz="2400" b="1" u="sng" dirty="0"/>
              <a:t> agents : </a:t>
            </a:r>
          </a:p>
          <a:p>
            <a:r>
              <a:rPr lang="en-US" sz="2400" dirty="0">
                <a:solidFill>
                  <a:schemeClr val="accent2"/>
                </a:solidFill>
              </a:rPr>
              <a:t>2-Amino oleic acid (AOA)</a:t>
            </a:r>
            <a:r>
              <a:rPr lang="en-US" sz="2400" dirty="0"/>
              <a:t> covalently binds to </a:t>
            </a:r>
            <a:r>
              <a:rPr lang="en-US" sz="2400" dirty="0" err="1"/>
              <a:t>glutaraldehyde</a:t>
            </a:r>
            <a:r>
              <a:rPr lang="en-US" sz="2400" dirty="0"/>
              <a:t>-pretreated </a:t>
            </a:r>
            <a:r>
              <a:rPr lang="en-US" sz="2400" dirty="0" err="1"/>
              <a:t>bioprosthetic</a:t>
            </a:r>
            <a:r>
              <a:rPr lang="en-US" sz="2400" dirty="0"/>
              <a:t> heart valve tissue (aldehyde-amino reaction)</a:t>
            </a:r>
          </a:p>
          <a:p>
            <a:r>
              <a:rPr lang="en-US" sz="2400" dirty="0"/>
              <a:t>Diminishes Ca2+ diffusion</a:t>
            </a:r>
          </a:p>
          <a:p>
            <a:r>
              <a:rPr lang="en-US" sz="2400" dirty="0"/>
              <a:t>AOA inhibits calcification of porcine BPHV cusps in the circulation</a:t>
            </a:r>
          </a:p>
          <a:p>
            <a:pPr marL="0" indent="0">
              <a:buNone/>
            </a:pPr>
            <a:endParaRPr lang="en-US" sz="2400" dirty="0"/>
          </a:p>
          <a:p>
            <a:r>
              <a:rPr lang="en-US" sz="2400" dirty="0" smtClean="0"/>
              <a:t>Renal </a:t>
            </a:r>
            <a:r>
              <a:rPr lang="en-US" sz="2400" dirty="0"/>
              <a:t>failure, hyperparathyroidism (</a:t>
            </a:r>
            <a:r>
              <a:rPr lang="en-US" sz="2400" dirty="0" err="1"/>
              <a:t>Hypercalcemia</a:t>
            </a:r>
            <a:r>
              <a:rPr lang="en-US" sz="2400" dirty="0"/>
              <a:t>, </a:t>
            </a:r>
            <a:r>
              <a:rPr lang="en-US" sz="2400" dirty="0" err="1" smtClean="0"/>
              <a:t>Hyperphosphatemia</a:t>
            </a:r>
            <a:r>
              <a:rPr lang="en-US" sz="2400" dirty="0" smtClean="0"/>
              <a:t>), </a:t>
            </a:r>
            <a:r>
              <a:rPr lang="en-US" sz="2400" dirty="0"/>
              <a:t>increased mechanical stress on valve leaflets </a:t>
            </a:r>
            <a:r>
              <a:rPr lang="en-US" sz="2400" dirty="0" smtClean="0"/>
              <a:t>(HTN, PPM) - accelerate SVD</a:t>
            </a:r>
            <a:endParaRPr lang="en-US" sz="2400"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760*377"/>
  <p:tag name="TABLE_ENDDRAG_RECT" val="24*139*760*377"/>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TABLE_ENDDRAG_ORIGIN_RECT" val="684*463"/>
  <p:tag name="TABLE_ENDDRAG_RECT" val="90*54*684*463"/>
</p:tagLst>
</file>

<file path=ppt/tags/tag15.xml><?xml version="1.0" encoding="utf-8"?>
<p:tagLst xmlns:a="http://schemas.openxmlformats.org/drawingml/2006/main" xmlns:r="http://schemas.openxmlformats.org/officeDocument/2006/relationships" xmlns:p="http://schemas.openxmlformats.org/presentationml/2006/main">
  <p:tag name="TABLE_ENDDRAG_ORIGIN_RECT" val="814*409"/>
  <p:tag name="TABLE_ENDDRAG_RECT" val="66*80*814*409"/>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620*446"/>
  <p:tag name="TABLE_ENDDRAG_RECT" val="82*82*620*446"/>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106</TotalTime>
  <Words>4792</Words>
  <Application>Microsoft Office PowerPoint</Application>
  <PresentationFormat>Custom</PresentationFormat>
  <Paragraphs>557</Paragraphs>
  <Slides>86</Slides>
  <Notes>37</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Prosthetic valve dysfunction</vt:lpstr>
      <vt:lpstr>references</vt:lpstr>
      <vt:lpstr> </vt:lpstr>
      <vt:lpstr>A. Structural valve dysfunction</vt:lpstr>
      <vt:lpstr>Slide 5</vt:lpstr>
      <vt:lpstr>Bioprosthetic valves</vt:lpstr>
      <vt:lpstr>Studies on Transcatheter Bioprosthetic valve durability</vt:lpstr>
      <vt:lpstr>Predictors of SVD :-</vt:lpstr>
      <vt:lpstr>Mechanism of Str. Valvular dysfunction - BPV</vt:lpstr>
      <vt:lpstr> </vt:lpstr>
      <vt:lpstr>SVD : post TAVR </vt:lpstr>
      <vt:lpstr>Journal of americal society of Echo :</vt:lpstr>
      <vt:lpstr>B. Non structural valvular dysfunction </vt:lpstr>
      <vt:lpstr>(1) Prosthesis-Patient Mismatch</vt:lpstr>
      <vt:lpstr>Slide 15</vt:lpstr>
      <vt:lpstr>Aortic PPM</vt:lpstr>
      <vt:lpstr>PARTNER 3  PPM more in SAVR&gt; TAVI</vt:lpstr>
      <vt:lpstr>Mitral PPM</vt:lpstr>
      <vt:lpstr>PPM</vt:lpstr>
      <vt:lpstr>(2) Pathological regurgitation</vt:lpstr>
      <vt:lpstr> </vt:lpstr>
      <vt:lpstr>(3) Infective endocarditis</vt:lpstr>
      <vt:lpstr>(4) Pannus</vt:lpstr>
      <vt:lpstr>(4) Thrombosis</vt:lpstr>
      <vt:lpstr>Slide 25</vt:lpstr>
      <vt:lpstr>Slide 26</vt:lpstr>
      <vt:lpstr>Freedom from valve related complications</vt:lpstr>
      <vt:lpstr>Determination of PV function</vt:lpstr>
      <vt:lpstr>Slide 29</vt:lpstr>
      <vt:lpstr>Prosthetic valve function - Echo</vt:lpstr>
      <vt:lpstr>Slide 31</vt:lpstr>
      <vt:lpstr>Valve dysfunction &amp; Echo</vt:lpstr>
      <vt:lpstr> </vt:lpstr>
      <vt:lpstr> Doppler analysis</vt:lpstr>
      <vt:lpstr>Slide 35</vt:lpstr>
      <vt:lpstr> </vt:lpstr>
      <vt:lpstr>TAVI :  Diameter preferred is the outer-to-outer diameter of the stented valve</vt:lpstr>
      <vt:lpstr>Slide 38</vt:lpstr>
      <vt:lpstr> </vt:lpstr>
      <vt:lpstr>Doppler velocity index (DVI) -  </vt:lpstr>
      <vt:lpstr> </vt:lpstr>
      <vt:lpstr> Pressure Recovery: Hemodynamic Conditions &amp; Clinical Implications</vt:lpstr>
      <vt:lpstr>Slide 43</vt:lpstr>
      <vt:lpstr>Slide 44</vt:lpstr>
      <vt:lpstr>Slide 45</vt:lpstr>
      <vt:lpstr> </vt:lpstr>
      <vt:lpstr> </vt:lpstr>
      <vt:lpstr>Normal values :</vt:lpstr>
      <vt:lpstr>A. Prosthetic Aortic Valve Function</vt:lpstr>
      <vt:lpstr>Slide 50</vt:lpstr>
      <vt:lpstr>mass -  likely thrombus</vt:lpstr>
      <vt:lpstr>Doppler parameters of Aortic prosthetic valve stenosis</vt:lpstr>
      <vt:lpstr> </vt:lpstr>
      <vt:lpstr>Slide 54</vt:lpstr>
      <vt:lpstr>Pr AV regurgitation</vt:lpstr>
      <vt:lpstr>Slide 56</vt:lpstr>
      <vt:lpstr>B. Evaluation of Pr MV</vt:lpstr>
      <vt:lpstr>Pr MV stenosis</vt:lpstr>
      <vt:lpstr>Slide 59</vt:lpstr>
      <vt:lpstr>Slide 60</vt:lpstr>
      <vt:lpstr>Pr MR</vt:lpstr>
      <vt:lpstr>Echo criteria for severity of prosthetic MR using findings </vt:lpstr>
      <vt:lpstr>MULTIMODALITY IMAGING</vt:lpstr>
      <vt:lpstr>ECHO</vt:lpstr>
      <vt:lpstr>Cine fluoroscopy</vt:lpstr>
      <vt:lpstr>Cardiac catheterization</vt:lpstr>
      <vt:lpstr>CT</vt:lpstr>
      <vt:lpstr>Slide 68</vt:lpstr>
      <vt:lpstr>CMR</vt:lpstr>
      <vt:lpstr>Prosthetic AV stenosis - CMR</vt:lpstr>
      <vt:lpstr>Prosthetic AV regurgitation</vt:lpstr>
      <vt:lpstr>Cardiac PET</vt:lpstr>
      <vt:lpstr>Slide 73</vt:lpstr>
      <vt:lpstr>Obstructive thrombus</vt:lpstr>
      <vt:lpstr>2020 ACC/AHA</vt:lpstr>
      <vt:lpstr> </vt:lpstr>
      <vt:lpstr>Slide 77</vt:lpstr>
      <vt:lpstr>  </vt:lpstr>
      <vt:lpstr>Non obstructive thrombus - ESC guidelines</vt:lpstr>
      <vt:lpstr>Slide 80</vt:lpstr>
      <vt:lpstr>Slide 81</vt:lpstr>
      <vt:lpstr> Prosthetic valve Stenotic/Regurgitation</vt:lpstr>
      <vt:lpstr>Treatment of BPV SVD</vt:lpstr>
      <vt:lpstr> </vt:lpstr>
      <vt:lpstr>Charles A.Hufnagel</vt:lpstr>
      <vt:lpstr>Slide 86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Prosthetic valve dysfunction</dc:title>
  <dc:creator>Microsoft account</dc:creator>
  <cp:lastModifiedBy>Windows User</cp:lastModifiedBy>
  <cp:revision>77</cp:revision>
  <dcterms:created xsi:type="dcterms:W3CDTF">2024-07-11T11:37:00Z</dcterms:created>
  <dcterms:modified xsi:type="dcterms:W3CDTF">2024-11-18T16:27:24Z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9705EAC11D724FA69F10370587C48A53_12</vt:lpwstr>
  </property>
  <property fmtid="{D5CDD505-2E9C-101B-9397-08002B2CF9AE}" pid="3" name="KSOProductBuildVer">
    <vt:lpwstr>1033-12.2.0.17153</vt:lpwstr>
  </property>
</Properties>
</file>